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8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10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B2326-B8DB-4E6C-80D8-E7FCE815AF4D}" type="datetimeFigureOut">
              <a:rPr lang="nb-NO" smtClean="0"/>
              <a:t>05.04.2023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E5CDE-2DEB-4678-8402-9F84D801366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39487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B2326-B8DB-4E6C-80D8-E7FCE815AF4D}" type="datetimeFigureOut">
              <a:rPr lang="nb-NO" smtClean="0"/>
              <a:t>05.04.2023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E5CDE-2DEB-4678-8402-9F84D801366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05704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B2326-B8DB-4E6C-80D8-E7FCE815AF4D}" type="datetimeFigureOut">
              <a:rPr lang="nb-NO" smtClean="0"/>
              <a:t>05.04.2023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E5CDE-2DEB-4678-8402-9F84D801366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48064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B2326-B8DB-4E6C-80D8-E7FCE815AF4D}" type="datetimeFigureOut">
              <a:rPr lang="nb-NO" smtClean="0"/>
              <a:t>05.04.2023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E5CDE-2DEB-4678-8402-9F84D801366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72643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B2326-B8DB-4E6C-80D8-E7FCE815AF4D}" type="datetimeFigureOut">
              <a:rPr lang="nb-NO" smtClean="0"/>
              <a:t>05.04.2023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E5CDE-2DEB-4678-8402-9F84D801366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4589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B2326-B8DB-4E6C-80D8-E7FCE815AF4D}" type="datetimeFigureOut">
              <a:rPr lang="nb-NO" smtClean="0"/>
              <a:t>05.04.2023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E5CDE-2DEB-4678-8402-9F84D801366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50782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B2326-B8DB-4E6C-80D8-E7FCE815AF4D}" type="datetimeFigureOut">
              <a:rPr lang="nb-NO" smtClean="0"/>
              <a:t>05.04.2023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E5CDE-2DEB-4678-8402-9F84D801366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95333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B2326-B8DB-4E6C-80D8-E7FCE815AF4D}" type="datetimeFigureOut">
              <a:rPr lang="nb-NO" smtClean="0"/>
              <a:t>05.04.2023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E5CDE-2DEB-4678-8402-9F84D801366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0575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B2326-B8DB-4E6C-80D8-E7FCE815AF4D}" type="datetimeFigureOut">
              <a:rPr lang="nb-NO" smtClean="0"/>
              <a:t>05.04.2023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E5CDE-2DEB-4678-8402-9F84D801366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88638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B2326-B8DB-4E6C-80D8-E7FCE815AF4D}" type="datetimeFigureOut">
              <a:rPr lang="nb-NO" smtClean="0"/>
              <a:t>05.04.2023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E5CDE-2DEB-4678-8402-9F84D801366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69416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B2326-B8DB-4E6C-80D8-E7FCE815AF4D}" type="datetimeFigureOut">
              <a:rPr lang="nb-NO" smtClean="0"/>
              <a:t>05.04.2023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E5CDE-2DEB-4678-8402-9F84D801366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32454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B2326-B8DB-4E6C-80D8-E7FCE815AF4D}" type="datetimeFigureOut">
              <a:rPr lang="nb-NO" smtClean="0"/>
              <a:t>05.04.2023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E5CDE-2DEB-4678-8402-9F84D801366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44061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tm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tm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89F64BE-B96F-FDAE-77FF-71B3114AE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Innhold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3342E9B-8345-FA85-B6AE-E512AB620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dirty="0"/>
              <a:t>Presentasjon av deltakerne</a:t>
            </a:r>
          </a:p>
          <a:p>
            <a:r>
              <a:rPr lang="nb-NO" dirty="0"/>
              <a:t>Regnskapsteori</a:t>
            </a:r>
          </a:p>
          <a:p>
            <a:r>
              <a:rPr lang="nb-NO" dirty="0"/>
              <a:t>Pålogging på </a:t>
            </a:r>
            <a:r>
              <a:rPr lang="nb-NO" dirty="0" err="1"/>
              <a:t>AlphaReg</a:t>
            </a:r>
            <a:endParaRPr lang="nb-NO" dirty="0"/>
          </a:p>
          <a:p>
            <a:r>
              <a:rPr lang="nb-NO" dirty="0"/>
              <a:t>Regnskapsføring</a:t>
            </a:r>
          </a:p>
          <a:p>
            <a:r>
              <a:rPr lang="nb-NO" dirty="0"/>
              <a:t>Inngående balanse (hvis behov)</a:t>
            </a:r>
          </a:p>
          <a:p>
            <a:r>
              <a:rPr lang="nb-NO" dirty="0"/>
              <a:t>Rapporter / Resultatregnskap / Balanse</a:t>
            </a:r>
          </a:p>
          <a:p>
            <a:r>
              <a:rPr lang="nb-NO" dirty="0"/>
              <a:t>Årsregnskap / Revisjon / Årsmøtebehandling</a:t>
            </a:r>
          </a:p>
          <a:p>
            <a:r>
              <a:rPr lang="nb-NO" dirty="0" err="1"/>
              <a:t>Momskompesasjon</a:t>
            </a:r>
            <a:endParaRPr lang="nb-NO" dirty="0"/>
          </a:p>
          <a:p>
            <a:r>
              <a:rPr lang="nb-NO" dirty="0"/>
              <a:t>Budsjettering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98784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879A72C-F601-4104-B0C9-5E5AE1CF4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526" y="200651"/>
            <a:ext cx="7013122" cy="718457"/>
          </a:xfrm>
        </p:spPr>
        <p:txBody>
          <a:bodyPr>
            <a:normAutofit/>
          </a:bodyPr>
          <a:lstStyle/>
          <a:p>
            <a:r>
              <a:rPr lang="nb-NO" sz="3200" b="1" dirty="0">
                <a:solidFill>
                  <a:srgbClr val="00B0F0"/>
                </a:solidFill>
              </a:rPr>
              <a:t>Lisensinformasjon</a:t>
            </a:r>
            <a:endParaRPr lang="nb-NO" sz="3200" dirty="0">
              <a:solidFill>
                <a:srgbClr val="00B0F0"/>
              </a:solidFill>
            </a:endParaRP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E2029FF5-25F8-4E8A-B01C-BA9D248A494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684" y="360597"/>
            <a:ext cx="1204436" cy="445135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D9E819BE-B19F-4782-9E9F-DC04A9FD7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792" y="919108"/>
            <a:ext cx="7760737" cy="5820553"/>
          </a:xfrm>
          <a:prstGeom prst="rect">
            <a:avLst/>
          </a:prstGeom>
        </p:spPr>
      </p:pic>
      <p:sp>
        <p:nvSpPr>
          <p:cNvPr id="16" name="TekstSylinder 15">
            <a:extLst>
              <a:ext uri="{FF2B5EF4-FFF2-40B4-BE49-F238E27FC236}">
                <a16:creationId xmlns:a16="http://schemas.microsoft.com/office/drawing/2014/main" id="{19949BC8-DAE4-4A0A-9301-CC1C4EC3C158}"/>
              </a:ext>
            </a:extLst>
          </p:cNvPr>
          <p:cNvSpPr txBox="1"/>
          <p:nvPr/>
        </p:nvSpPr>
        <p:spPr>
          <a:xfrm>
            <a:off x="6795018" y="2929812"/>
            <a:ext cx="15115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Alle felt med rød stjerne </a:t>
            </a:r>
            <a:r>
              <a:rPr lang="nb-NO" dirty="0">
                <a:solidFill>
                  <a:srgbClr val="FF0000"/>
                </a:solidFill>
              </a:rPr>
              <a:t>* </a:t>
            </a:r>
            <a:r>
              <a:rPr lang="nb-NO" dirty="0"/>
              <a:t>må fylles ut. Ved endring så velg «Registrer» eller «Lagre endringer og lukk»</a:t>
            </a:r>
          </a:p>
        </p:txBody>
      </p:sp>
      <p:cxnSp>
        <p:nvCxnSpPr>
          <p:cNvPr id="18" name="Rett pilkobling 17">
            <a:extLst>
              <a:ext uri="{FF2B5EF4-FFF2-40B4-BE49-F238E27FC236}">
                <a16:creationId xmlns:a16="http://schemas.microsoft.com/office/drawing/2014/main" id="{D87D8AEA-029A-4561-AD6F-87DF7F5B9A38}"/>
              </a:ext>
            </a:extLst>
          </p:cNvPr>
          <p:cNvCxnSpPr/>
          <p:nvPr/>
        </p:nvCxnSpPr>
        <p:spPr>
          <a:xfrm flipH="1" flipV="1">
            <a:off x="4731391" y="3514988"/>
            <a:ext cx="1969316" cy="2768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657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879A72C-F601-4104-B0C9-5E5AE1CF4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42596"/>
            <a:ext cx="7013122" cy="718457"/>
          </a:xfrm>
        </p:spPr>
        <p:txBody>
          <a:bodyPr>
            <a:normAutofit fontScale="90000"/>
          </a:bodyPr>
          <a:lstStyle/>
          <a:p>
            <a:r>
              <a:rPr lang="nb-NO" sz="3200" b="1" dirty="0">
                <a:solidFill>
                  <a:srgbClr val="00B0F0"/>
                </a:solidFill>
              </a:rPr>
              <a:t>Noen grunnleggende forutsetninger for bruk</a:t>
            </a:r>
            <a:endParaRPr lang="nb-NO" sz="3200" dirty="0"/>
          </a:p>
        </p:txBody>
      </p:sp>
      <p:pic>
        <p:nvPicPr>
          <p:cNvPr id="5" name="Plassholder for innhold 4" descr="alphareg  - Lisens: Dygder AS - [SQL-Server: KJERNEN\ALPHAREG - Database: AlphaReg]">
            <a:extLst>
              <a:ext uri="{FF2B5EF4-FFF2-40B4-BE49-F238E27FC236}">
                <a16:creationId xmlns:a16="http://schemas.microsoft.com/office/drawing/2014/main" id="{FDAB1306-80E0-4708-A625-1BF2A4FB62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75" y="1018920"/>
            <a:ext cx="7808579" cy="5763922"/>
          </a:xfr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0631F963-5099-4C00-91D8-9209B8B238DF}"/>
              </a:ext>
            </a:extLst>
          </p:cNvPr>
          <p:cNvSpPr/>
          <p:nvPr/>
        </p:nvSpPr>
        <p:spPr>
          <a:xfrm>
            <a:off x="1629561" y="1191237"/>
            <a:ext cx="604007" cy="7171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9" name="Rett pilkobling 8">
            <a:extLst>
              <a:ext uri="{FF2B5EF4-FFF2-40B4-BE49-F238E27FC236}">
                <a16:creationId xmlns:a16="http://schemas.microsoft.com/office/drawing/2014/main" id="{4DF7A5DA-43C0-4D2F-84A9-F66B332363BA}"/>
              </a:ext>
            </a:extLst>
          </p:cNvPr>
          <p:cNvCxnSpPr>
            <a:cxnSpLocks/>
          </p:cNvCxnSpPr>
          <p:nvPr/>
        </p:nvCxnSpPr>
        <p:spPr>
          <a:xfrm flipH="1" flipV="1">
            <a:off x="2176944" y="1795245"/>
            <a:ext cx="2472656" cy="21056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8F834371-629D-4D09-857A-1EADE70A7F00}"/>
              </a:ext>
            </a:extLst>
          </p:cNvPr>
          <p:cNvSpPr txBox="1"/>
          <p:nvPr/>
        </p:nvSpPr>
        <p:spPr>
          <a:xfrm>
            <a:off x="4649598" y="3716324"/>
            <a:ext cx="1849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Dette er gjennomgående knapper som er brukt i hele systemet</a:t>
            </a: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E2029FF5-25F8-4E8A-B01C-BA9D248A494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684" y="360597"/>
            <a:ext cx="1204436" cy="44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686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879A72C-F601-4104-B0C9-5E5AE1CF4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526" y="200651"/>
            <a:ext cx="7013122" cy="718457"/>
          </a:xfrm>
        </p:spPr>
        <p:txBody>
          <a:bodyPr>
            <a:normAutofit fontScale="90000"/>
          </a:bodyPr>
          <a:lstStyle/>
          <a:p>
            <a:r>
              <a:rPr lang="nb-NO" sz="3200" b="1" dirty="0">
                <a:solidFill>
                  <a:srgbClr val="00B0F0"/>
                </a:solidFill>
              </a:rPr>
              <a:t>Noen grunnleggende forutsetninger for bruk</a:t>
            </a:r>
            <a:endParaRPr lang="nb-NO" sz="3200" dirty="0">
              <a:solidFill>
                <a:srgbClr val="00B0F0"/>
              </a:solidFill>
            </a:endParaRP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E2029FF5-25F8-4E8A-B01C-BA9D248A494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684" y="360597"/>
            <a:ext cx="1204436" cy="445135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E48FF784-01C8-400E-94EC-E2DD9B17BB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753" y="2075571"/>
            <a:ext cx="7736495" cy="270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903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879A72C-F601-4104-B0C9-5E5AE1CF4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526" y="200651"/>
            <a:ext cx="7013122" cy="718457"/>
          </a:xfrm>
        </p:spPr>
        <p:txBody>
          <a:bodyPr>
            <a:normAutofit/>
          </a:bodyPr>
          <a:lstStyle/>
          <a:p>
            <a:r>
              <a:rPr lang="nb-NO" sz="3200" b="1" dirty="0">
                <a:solidFill>
                  <a:srgbClr val="00B0F0"/>
                </a:solidFill>
              </a:rPr>
              <a:t>Grunndata</a:t>
            </a:r>
            <a:endParaRPr lang="nb-NO" sz="3200" dirty="0">
              <a:solidFill>
                <a:srgbClr val="00B0F0"/>
              </a:solidFill>
            </a:endParaRP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E2029FF5-25F8-4E8A-B01C-BA9D248A494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684" y="360597"/>
            <a:ext cx="1204436" cy="445135"/>
          </a:xfrm>
          <a:prstGeom prst="rect">
            <a:avLst/>
          </a:prstGeom>
        </p:spPr>
      </p:pic>
      <p:pic>
        <p:nvPicPr>
          <p:cNvPr id="4" name="Bilde 3" descr="alphareg  - Lisens: Dygder AS - [SQL-Server: KJERNEN\ALPHAREG - Database: AlphaReg]">
            <a:extLst>
              <a:ext uri="{FF2B5EF4-FFF2-40B4-BE49-F238E27FC236}">
                <a16:creationId xmlns:a16="http://schemas.microsoft.com/office/drawing/2014/main" id="{6415FD3F-7F34-44A7-878F-D5B0C68456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25" y="919108"/>
            <a:ext cx="7827453" cy="5649473"/>
          </a:xfrm>
          <a:prstGeom prst="rect">
            <a:avLst/>
          </a:prstGeom>
          <a:noFill/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093E0D80-4312-4ED7-A414-A2612B67DCAE}"/>
              </a:ext>
            </a:extLst>
          </p:cNvPr>
          <p:cNvSpPr/>
          <p:nvPr/>
        </p:nvSpPr>
        <p:spPr>
          <a:xfrm>
            <a:off x="748206" y="1803633"/>
            <a:ext cx="1875451" cy="151001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72400F08-C2D8-4AD5-A742-FFA15E263BD4}"/>
              </a:ext>
            </a:extLst>
          </p:cNvPr>
          <p:cNvSpPr/>
          <p:nvPr/>
        </p:nvSpPr>
        <p:spPr>
          <a:xfrm>
            <a:off x="2687086" y="3212985"/>
            <a:ext cx="1824606" cy="93956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2" name="Rett pilkobling 11">
            <a:extLst>
              <a:ext uri="{FF2B5EF4-FFF2-40B4-BE49-F238E27FC236}">
                <a16:creationId xmlns:a16="http://schemas.microsoft.com/office/drawing/2014/main" id="{C9008858-DDF7-44A1-9C5C-69DC73591147}"/>
              </a:ext>
            </a:extLst>
          </p:cNvPr>
          <p:cNvCxnSpPr/>
          <p:nvPr/>
        </p:nvCxnSpPr>
        <p:spPr>
          <a:xfrm flipH="1" flipV="1">
            <a:off x="2013358" y="3313651"/>
            <a:ext cx="320879" cy="21140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tt pilkobling 14">
            <a:extLst>
              <a:ext uri="{FF2B5EF4-FFF2-40B4-BE49-F238E27FC236}">
                <a16:creationId xmlns:a16="http://schemas.microsoft.com/office/drawing/2014/main" id="{56EF19F0-86B4-4AC2-A539-AE129E6F8FB6}"/>
              </a:ext>
            </a:extLst>
          </p:cNvPr>
          <p:cNvCxnSpPr/>
          <p:nvPr/>
        </p:nvCxnSpPr>
        <p:spPr>
          <a:xfrm flipV="1">
            <a:off x="2390863" y="4219663"/>
            <a:ext cx="534798" cy="12080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420EC5F3-2F97-4955-819F-E0BEA982815F}"/>
              </a:ext>
            </a:extLst>
          </p:cNvPr>
          <p:cNvSpPr txBox="1"/>
          <p:nvPr/>
        </p:nvSpPr>
        <p:spPr>
          <a:xfrm>
            <a:off x="1887523" y="5578679"/>
            <a:ext cx="1336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Må fylles ut </a:t>
            </a:r>
          </a:p>
        </p:txBody>
      </p:sp>
      <p:cxnSp>
        <p:nvCxnSpPr>
          <p:cNvPr id="18" name="Rett pilkobling 17">
            <a:extLst>
              <a:ext uri="{FF2B5EF4-FFF2-40B4-BE49-F238E27FC236}">
                <a16:creationId xmlns:a16="http://schemas.microsoft.com/office/drawing/2014/main" id="{15069C03-1604-42A7-8294-C04E207A8F96}"/>
              </a:ext>
            </a:extLst>
          </p:cNvPr>
          <p:cNvCxnSpPr/>
          <p:nvPr/>
        </p:nvCxnSpPr>
        <p:spPr>
          <a:xfrm flipH="1" flipV="1">
            <a:off x="3951215" y="2910981"/>
            <a:ext cx="1673604" cy="18036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tt pilkobling 19">
            <a:extLst>
              <a:ext uri="{FF2B5EF4-FFF2-40B4-BE49-F238E27FC236}">
                <a16:creationId xmlns:a16="http://schemas.microsoft.com/office/drawing/2014/main" id="{9D283A5D-E21F-40A2-A960-840DCD6FE9CD}"/>
              </a:ext>
            </a:extLst>
          </p:cNvPr>
          <p:cNvCxnSpPr/>
          <p:nvPr/>
        </p:nvCxnSpPr>
        <p:spPr>
          <a:xfrm flipH="1" flipV="1">
            <a:off x="2173797" y="3909271"/>
            <a:ext cx="3344062" cy="8221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507E6F4A-4F2B-45CE-907F-A11CC7A11677}"/>
              </a:ext>
            </a:extLst>
          </p:cNvPr>
          <p:cNvSpPr txBox="1"/>
          <p:nvPr/>
        </p:nvSpPr>
        <p:spPr>
          <a:xfrm>
            <a:off x="5725487" y="4823669"/>
            <a:ext cx="1629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Ved fakturering</a:t>
            </a:r>
          </a:p>
        </p:txBody>
      </p:sp>
    </p:spTree>
    <p:extLst>
      <p:ext uri="{BB962C8B-B14F-4D97-AF65-F5344CB8AC3E}">
        <p14:creationId xmlns:p14="http://schemas.microsoft.com/office/powerpoint/2010/main" val="511103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879A72C-F601-4104-B0C9-5E5AE1CF4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526" y="200651"/>
            <a:ext cx="7013122" cy="718457"/>
          </a:xfrm>
        </p:spPr>
        <p:txBody>
          <a:bodyPr>
            <a:normAutofit/>
          </a:bodyPr>
          <a:lstStyle/>
          <a:p>
            <a:r>
              <a:rPr lang="nb-NO" sz="3200" b="1" dirty="0">
                <a:solidFill>
                  <a:srgbClr val="00B0F0"/>
                </a:solidFill>
              </a:rPr>
              <a:t>Kontoplan</a:t>
            </a:r>
            <a:endParaRPr lang="nb-NO" sz="3200" dirty="0">
              <a:solidFill>
                <a:srgbClr val="00B0F0"/>
              </a:solidFill>
            </a:endParaRP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E2029FF5-25F8-4E8A-B01C-BA9D248A494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684" y="360597"/>
            <a:ext cx="1204436" cy="445135"/>
          </a:xfrm>
          <a:prstGeom prst="rect">
            <a:avLst/>
          </a:prstGeom>
        </p:spPr>
      </p:pic>
      <p:pic>
        <p:nvPicPr>
          <p:cNvPr id="6" name="Bilde 5" descr="alphareg  - Lisens: Dygder AS - [SQL-Server: KJERNEN\ALPHAREG - Database: AlphaReg]">
            <a:extLst>
              <a:ext uri="{FF2B5EF4-FFF2-40B4-BE49-F238E27FC236}">
                <a16:creationId xmlns:a16="http://schemas.microsoft.com/office/drawing/2014/main" id="{CA8E67B4-C292-4118-A693-A129C830B3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92" y="1007706"/>
            <a:ext cx="7757378" cy="5532394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419279BF-3E94-4C3A-A3E1-223AF56B81BA}"/>
              </a:ext>
            </a:extLst>
          </p:cNvPr>
          <p:cNvSpPr txBox="1"/>
          <p:nvPr/>
        </p:nvSpPr>
        <p:spPr>
          <a:xfrm>
            <a:off x="5876488" y="2223538"/>
            <a:ext cx="19630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Her kan du: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Lage ny konto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Kopiere konto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Endre og lagre konto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Slette konto</a:t>
            </a:r>
          </a:p>
        </p:txBody>
      </p:sp>
      <p:cxnSp>
        <p:nvCxnSpPr>
          <p:cNvPr id="10" name="Rett pilkobling 9">
            <a:extLst>
              <a:ext uri="{FF2B5EF4-FFF2-40B4-BE49-F238E27FC236}">
                <a16:creationId xmlns:a16="http://schemas.microsoft.com/office/drawing/2014/main" id="{54BFB013-AF5F-42DF-A32E-946EF38B4DB5}"/>
              </a:ext>
            </a:extLst>
          </p:cNvPr>
          <p:cNvCxnSpPr>
            <a:cxnSpLocks/>
          </p:cNvCxnSpPr>
          <p:nvPr/>
        </p:nvCxnSpPr>
        <p:spPr>
          <a:xfrm flipH="1" flipV="1">
            <a:off x="2453781" y="1770079"/>
            <a:ext cx="3372374" cy="10821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652C88B0-F031-49DB-8F02-FC8F7850EE16}"/>
              </a:ext>
            </a:extLst>
          </p:cNvPr>
          <p:cNvSpPr txBox="1"/>
          <p:nvPr/>
        </p:nvSpPr>
        <p:spPr>
          <a:xfrm flipH="1">
            <a:off x="3255662" y="3331534"/>
            <a:ext cx="20608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For de som bruker mva.</a:t>
            </a:r>
          </a:p>
        </p:txBody>
      </p:sp>
      <p:cxnSp>
        <p:nvCxnSpPr>
          <p:cNvPr id="16" name="Rett pilkobling 15">
            <a:extLst>
              <a:ext uri="{FF2B5EF4-FFF2-40B4-BE49-F238E27FC236}">
                <a16:creationId xmlns:a16="http://schemas.microsoft.com/office/drawing/2014/main" id="{FB17BE96-2A7A-4AA9-B16C-C511087C7A23}"/>
              </a:ext>
            </a:extLst>
          </p:cNvPr>
          <p:cNvCxnSpPr/>
          <p:nvPr/>
        </p:nvCxnSpPr>
        <p:spPr>
          <a:xfrm flipH="1">
            <a:off x="3038913" y="3470033"/>
            <a:ext cx="21674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52927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879A72C-F601-4104-B0C9-5E5AE1CF4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526" y="200651"/>
            <a:ext cx="7013122" cy="718457"/>
          </a:xfrm>
        </p:spPr>
        <p:txBody>
          <a:bodyPr>
            <a:normAutofit/>
          </a:bodyPr>
          <a:lstStyle/>
          <a:p>
            <a:r>
              <a:rPr lang="nb-NO" sz="3200" b="1" dirty="0">
                <a:solidFill>
                  <a:srgbClr val="00B0F0"/>
                </a:solidFill>
              </a:rPr>
              <a:t>Momskoder</a:t>
            </a:r>
            <a:endParaRPr lang="nb-NO" sz="3200" dirty="0">
              <a:solidFill>
                <a:srgbClr val="00B0F0"/>
              </a:solidFill>
            </a:endParaRP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E2029FF5-25F8-4E8A-B01C-BA9D248A494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684" y="360597"/>
            <a:ext cx="1204436" cy="445135"/>
          </a:xfrm>
          <a:prstGeom prst="rect">
            <a:avLst/>
          </a:prstGeom>
        </p:spPr>
      </p:pic>
      <p:pic>
        <p:nvPicPr>
          <p:cNvPr id="4" name="Bilde 3" descr="alphareg  - Lisens: Dygder AS - [SQL-Server: KJERNEN\ALPHAREG - Database: AlphaReg]">
            <a:extLst>
              <a:ext uri="{FF2B5EF4-FFF2-40B4-BE49-F238E27FC236}">
                <a16:creationId xmlns:a16="http://schemas.microsoft.com/office/drawing/2014/main" id="{22CEDA18-AFB4-43F1-BA3E-1EB532590E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85" y="919107"/>
            <a:ext cx="7765360" cy="5538086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E78B9290-94B2-4ADA-A067-27731DE5D9D7}"/>
              </a:ext>
            </a:extLst>
          </p:cNvPr>
          <p:cNvSpPr txBox="1"/>
          <p:nvPr/>
        </p:nvSpPr>
        <p:spPr>
          <a:xfrm flipH="1">
            <a:off x="6747063" y="2444621"/>
            <a:ext cx="14707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Mva. koder kommer i utgangspunktet ferdig utfylt</a:t>
            </a:r>
            <a:br>
              <a:rPr lang="nb-NO" sz="1200" dirty="0"/>
            </a:br>
            <a:r>
              <a:rPr lang="nb-NO" sz="1200" dirty="0"/>
              <a:t>Kan evt. Endre sats og momskonto</a:t>
            </a:r>
          </a:p>
        </p:txBody>
      </p:sp>
      <p:cxnSp>
        <p:nvCxnSpPr>
          <p:cNvPr id="7" name="Rett pilkobling 6">
            <a:extLst>
              <a:ext uri="{FF2B5EF4-FFF2-40B4-BE49-F238E27FC236}">
                <a16:creationId xmlns:a16="http://schemas.microsoft.com/office/drawing/2014/main" id="{CCAE464F-EF21-4CFD-97AE-2FB80A7F416F}"/>
              </a:ext>
            </a:extLst>
          </p:cNvPr>
          <p:cNvCxnSpPr>
            <a:cxnSpLocks/>
          </p:cNvCxnSpPr>
          <p:nvPr/>
        </p:nvCxnSpPr>
        <p:spPr>
          <a:xfrm flipH="1" flipV="1">
            <a:off x="1774271" y="2734812"/>
            <a:ext cx="4859795" cy="1483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tt pilkobling 9">
            <a:extLst>
              <a:ext uri="{FF2B5EF4-FFF2-40B4-BE49-F238E27FC236}">
                <a16:creationId xmlns:a16="http://schemas.microsoft.com/office/drawing/2014/main" id="{CF98E43B-3634-43ED-A7AE-73A37F17C53F}"/>
              </a:ext>
            </a:extLst>
          </p:cNvPr>
          <p:cNvCxnSpPr>
            <a:cxnSpLocks/>
          </p:cNvCxnSpPr>
          <p:nvPr/>
        </p:nvCxnSpPr>
        <p:spPr>
          <a:xfrm flipH="1">
            <a:off x="2126610" y="2860119"/>
            <a:ext cx="4511180" cy="1263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72384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879A72C-F601-4104-B0C9-5E5AE1CF4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526" y="200651"/>
            <a:ext cx="7013122" cy="718457"/>
          </a:xfrm>
        </p:spPr>
        <p:txBody>
          <a:bodyPr>
            <a:normAutofit/>
          </a:bodyPr>
          <a:lstStyle/>
          <a:p>
            <a:r>
              <a:rPr lang="nb-NO" sz="3200" b="1" dirty="0">
                <a:solidFill>
                  <a:srgbClr val="00B0F0"/>
                </a:solidFill>
              </a:rPr>
              <a:t>Regnskapsår – Lage nytt</a:t>
            </a:r>
            <a:endParaRPr lang="nb-NO" sz="3200" dirty="0">
              <a:solidFill>
                <a:srgbClr val="00B0F0"/>
              </a:solidFill>
            </a:endParaRP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E2029FF5-25F8-4E8A-B01C-BA9D248A494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684" y="360597"/>
            <a:ext cx="1204436" cy="445135"/>
          </a:xfrm>
          <a:prstGeom prst="rect">
            <a:avLst/>
          </a:prstGeom>
        </p:spPr>
      </p:pic>
      <p:pic>
        <p:nvPicPr>
          <p:cNvPr id="6" name="Bilde 5" descr="alphareg  - Lisens: Dygder AS - [SQL-Server: KJERNEN\ALPHAREG - Database: AlphaReg]">
            <a:extLst>
              <a:ext uri="{FF2B5EF4-FFF2-40B4-BE49-F238E27FC236}">
                <a16:creationId xmlns:a16="http://schemas.microsoft.com/office/drawing/2014/main" id="{EACAF0B5-2BAA-4AE4-9E0A-F84A37E6D0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84" y="919108"/>
            <a:ext cx="7764787" cy="5537677"/>
          </a:xfrm>
          <a:prstGeom prst="rect">
            <a:avLst/>
          </a:prstGeom>
        </p:spPr>
      </p:pic>
      <p:pic>
        <p:nvPicPr>
          <p:cNvPr id="9" name="Bilde 8" descr="Opprett nytt regnskapsår">
            <a:extLst>
              <a:ext uri="{FF2B5EF4-FFF2-40B4-BE49-F238E27FC236}">
                <a16:creationId xmlns:a16="http://schemas.microsoft.com/office/drawing/2014/main" id="{6E6A0D8F-5D69-4180-8BBF-AF5FF420E8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365" y="3809340"/>
            <a:ext cx="2564964" cy="2486372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A1BE8F80-E2DD-471F-B491-A84F158912AC}"/>
              </a:ext>
            </a:extLst>
          </p:cNvPr>
          <p:cNvSpPr txBox="1"/>
          <p:nvPr/>
        </p:nvSpPr>
        <p:spPr>
          <a:xfrm>
            <a:off x="5248470" y="2332653"/>
            <a:ext cx="2204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Lag nytt regnskapsår</a:t>
            </a:r>
          </a:p>
        </p:txBody>
      </p:sp>
      <p:cxnSp>
        <p:nvCxnSpPr>
          <p:cNvPr id="12" name="Rett pilkobling 11">
            <a:extLst>
              <a:ext uri="{FF2B5EF4-FFF2-40B4-BE49-F238E27FC236}">
                <a16:creationId xmlns:a16="http://schemas.microsoft.com/office/drawing/2014/main" id="{51793BEB-F361-4323-A668-EBB6925EA7DF}"/>
              </a:ext>
            </a:extLst>
          </p:cNvPr>
          <p:cNvCxnSpPr/>
          <p:nvPr/>
        </p:nvCxnSpPr>
        <p:spPr>
          <a:xfrm flipH="1" flipV="1">
            <a:off x="2008415" y="1586205"/>
            <a:ext cx="3240055" cy="9311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tt pilkobling 14">
            <a:extLst>
              <a:ext uri="{FF2B5EF4-FFF2-40B4-BE49-F238E27FC236}">
                <a16:creationId xmlns:a16="http://schemas.microsoft.com/office/drawing/2014/main" id="{0876E3BF-A842-4F5B-A891-BF17EA72687A}"/>
              </a:ext>
            </a:extLst>
          </p:cNvPr>
          <p:cNvCxnSpPr/>
          <p:nvPr/>
        </p:nvCxnSpPr>
        <p:spPr>
          <a:xfrm>
            <a:off x="5248469" y="2642532"/>
            <a:ext cx="0" cy="13506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05720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879A72C-F601-4104-B0C9-5E5AE1CF4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526" y="200651"/>
            <a:ext cx="7013122" cy="718457"/>
          </a:xfrm>
        </p:spPr>
        <p:txBody>
          <a:bodyPr>
            <a:normAutofit/>
          </a:bodyPr>
          <a:lstStyle/>
          <a:p>
            <a:r>
              <a:rPr lang="nb-NO" sz="3200" b="1" dirty="0">
                <a:solidFill>
                  <a:srgbClr val="00B0F0"/>
                </a:solidFill>
              </a:rPr>
              <a:t>Regnskapsår – Avslutte </a:t>
            </a:r>
            <a:endParaRPr lang="nb-NO" sz="3200" dirty="0">
              <a:solidFill>
                <a:srgbClr val="00B0F0"/>
              </a:solidFill>
            </a:endParaRP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E2029FF5-25F8-4E8A-B01C-BA9D248A494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684" y="360597"/>
            <a:ext cx="1204436" cy="445135"/>
          </a:xfrm>
          <a:prstGeom prst="rect">
            <a:avLst/>
          </a:prstGeom>
        </p:spPr>
      </p:pic>
      <p:pic>
        <p:nvPicPr>
          <p:cNvPr id="6" name="Bilde 5" descr="alphareg  - Lisens: Dygder AS - [SQL-Server: KJERNEN\ALPHAREG - Database: AlphaReg]">
            <a:extLst>
              <a:ext uri="{FF2B5EF4-FFF2-40B4-BE49-F238E27FC236}">
                <a16:creationId xmlns:a16="http://schemas.microsoft.com/office/drawing/2014/main" id="{4CDA3C4C-851D-41CA-B6FC-EBB0233EB2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86" y="849086"/>
            <a:ext cx="7719053" cy="5505061"/>
          </a:xfrm>
          <a:prstGeom prst="rect">
            <a:avLst/>
          </a:prstGeom>
        </p:spPr>
      </p:pic>
      <p:pic>
        <p:nvPicPr>
          <p:cNvPr id="11" name="Bilde 10" descr="Avslutte regnskapsår 2017">
            <a:extLst>
              <a:ext uri="{FF2B5EF4-FFF2-40B4-BE49-F238E27FC236}">
                <a16:creationId xmlns:a16="http://schemas.microsoft.com/office/drawing/2014/main" id="{4ED4449B-5B91-40E5-98C3-066956F125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142" y="2575249"/>
            <a:ext cx="2981764" cy="3116254"/>
          </a:xfrm>
          <a:prstGeom prst="rect">
            <a:avLst/>
          </a:prstGeom>
        </p:spPr>
      </p:pic>
      <p:sp>
        <p:nvSpPr>
          <p:cNvPr id="12" name="TekstSylinder 11">
            <a:extLst>
              <a:ext uri="{FF2B5EF4-FFF2-40B4-BE49-F238E27FC236}">
                <a16:creationId xmlns:a16="http://schemas.microsoft.com/office/drawing/2014/main" id="{004BF492-2AA4-4B63-AB9D-58E16AC1BBAD}"/>
              </a:ext>
            </a:extLst>
          </p:cNvPr>
          <p:cNvSpPr txBox="1"/>
          <p:nvPr/>
        </p:nvSpPr>
        <p:spPr>
          <a:xfrm>
            <a:off x="5703337" y="2146042"/>
            <a:ext cx="17634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Velg år som skal avsluttes</a:t>
            </a:r>
            <a:br>
              <a:rPr lang="nb-NO" sz="1200" dirty="0"/>
            </a:br>
            <a:r>
              <a:rPr lang="nb-NO" sz="1200" dirty="0"/>
              <a:t>Klikk «Avslutt år»</a:t>
            </a:r>
            <a:br>
              <a:rPr lang="nb-NO" sz="1200" dirty="0"/>
            </a:br>
            <a:r>
              <a:rPr lang="nb-NO" sz="1200" dirty="0"/>
              <a:t>Disponer over/underskudd</a:t>
            </a:r>
          </a:p>
        </p:txBody>
      </p:sp>
      <p:cxnSp>
        <p:nvCxnSpPr>
          <p:cNvPr id="15" name="Rett pilkobling 14">
            <a:extLst>
              <a:ext uri="{FF2B5EF4-FFF2-40B4-BE49-F238E27FC236}">
                <a16:creationId xmlns:a16="http://schemas.microsoft.com/office/drawing/2014/main" id="{2DEACDC6-36E1-4444-B6D0-A17B477130D4}"/>
              </a:ext>
            </a:extLst>
          </p:cNvPr>
          <p:cNvCxnSpPr/>
          <p:nvPr/>
        </p:nvCxnSpPr>
        <p:spPr>
          <a:xfrm flipH="1">
            <a:off x="1357604" y="2276669"/>
            <a:ext cx="4345733" cy="1184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tt pilkobling 16">
            <a:extLst>
              <a:ext uri="{FF2B5EF4-FFF2-40B4-BE49-F238E27FC236}">
                <a16:creationId xmlns:a16="http://schemas.microsoft.com/office/drawing/2014/main" id="{269561DA-824D-4E31-BC98-C21699025D45}"/>
              </a:ext>
            </a:extLst>
          </p:cNvPr>
          <p:cNvCxnSpPr>
            <a:stCxn id="12" idx="1"/>
          </p:cNvCxnSpPr>
          <p:nvPr/>
        </p:nvCxnSpPr>
        <p:spPr>
          <a:xfrm flipH="1" flipV="1">
            <a:off x="3567419" y="1567543"/>
            <a:ext cx="2135918" cy="9939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tt pilkobling 18">
            <a:extLst>
              <a:ext uri="{FF2B5EF4-FFF2-40B4-BE49-F238E27FC236}">
                <a16:creationId xmlns:a16="http://schemas.microsoft.com/office/drawing/2014/main" id="{5490F49A-5AD5-4113-9F80-1FF70124F82C}"/>
              </a:ext>
            </a:extLst>
          </p:cNvPr>
          <p:cNvCxnSpPr/>
          <p:nvPr/>
        </p:nvCxnSpPr>
        <p:spPr>
          <a:xfrm flipH="1">
            <a:off x="4712516" y="2701255"/>
            <a:ext cx="1428226" cy="16106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E4403E52-4E96-43B0-9360-CB7D617C517F}"/>
              </a:ext>
            </a:extLst>
          </p:cNvPr>
          <p:cNvSpPr txBox="1"/>
          <p:nvPr/>
        </p:nvSpPr>
        <p:spPr>
          <a:xfrm>
            <a:off x="5790597" y="4496500"/>
            <a:ext cx="1585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Hakes av når det er gjort endringer siden regnskapsår ble opprettet</a:t>
            </a:r>
          </a:p>
        </p:txBody>
      </p:sp>
      <p:cxnSp>
        <p:nvCxnSpPr>
          <p:cNvPr id="22" name="Rett pilkobling 21">
            <a:extLst>
              <a:ext uri="{FF2B5EF4-FFF2-40B4-BE49-F238E27FC236}">
                <a16:creationId xmlns:a16="http://schemas.microsoft.com/office/drawing/2014/main" id="{7CDAD990-65C9-4157-857A-E5E91869123F}"/>
              </a:ext>
            </a:extLst>
          </p:cNvPr>
          <p:cNvCxnSpPr/>
          <p:nvPr/>
        </p:nvCxnSpPr>
        <p:spPr>
          <a:xfrm flipH="1">
            <a:off x="3642920" y="4867156"/>
            <a:ext cx="2060417" cy="3172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78425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879A72C-F601-4104-B0C9-5E5AE1CF4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526" y="200651"/>
            <a:ext cx="7013122" cy="718457"/>
          </a:xfrm>
        </p:spPr>
        <p:txBody>
          <a:bodyPr>
            <a:normAutofit/>
          </a:bodyPr>
          <a:lstStyle/>
          <a:p>
            <a:r>
              <a:rPr lang="nb-NO" sz="3200" b="1" dirty="0">
                <a:solidFill>
                  <a:srgbClr val="00B0F0"/>
                </a:solidFill>
              </a:rPr>
              <a:t>Regnskapsår – Åpne opp igjen </a:t>
            </a:r>
            <a:endParaRPr lang="nb-NO" sz="3200" dirty="0">
              <a:solidFill>
                <a:srgbClr val="00B0F0"/>
              </a:solidFill>
            </a:endParaRP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E2029FF5-25F8-4E8A-B01C-BA9D248A494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684" y="360597"/>
            <a:ext cx="1204436" cy="445135"/>
          </a:xfrm>
          <a:prstGeom prst="rect">
            <a:avLst/>
          </a:prstGeom>
        </p:spPr>
      </p:pic>
      <p:pic>
        <p:nvPicPr>
          <p:cNvPr id="4" name="Bilde 3" descr="alphareg  - Lisens: Dygder AS - [SQL-Server: KJERNEN\ALPHAREG - Database: AlphaReg]">
            <a:extLst>
              <a:ext uri="{FF2B5EF4-FFF2-40B4-BE49-F238E27FC236}">
                <a16:creationId xmlns:a16="http://schemas.microsoft.com/office/drawing/2014/main" id="{6562A73E-23B7-4066-8BC8-1E711184DD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67" y="919108"/>
            <a:ext cx="7783910" cy="5551315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7FF79D3C-A939-480F-AFF9-2DAEF78264EF}"/>
              </a:ext>
            </a:extLst>
          </p:cNvPr>
          <p:cNvSpPr txBox="1"/>
          <p:nvPr/>
        </p:nvSpPr>
        <p:spPr>
          <a:xfrm>
            <a:off x="5528389" y="2090058"/>
            <a:ext cx="2281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Ved behov for endringer, kan du åpne opp igjen regnskapsåret </a:t>
            </a:r>
          </a:p>
        </p:txBody>
      </p:sp>
      <p:cxnSp>
        <p:nvCxnSpPr>
          <p:cNvPr id="7" name="Rett pilkobling 6">
            <a:extLst>
              <a:ext uri="{FF2B5EF4-FFF2-40B4-BE49-F238E27FC236}">
                <a16:creationId xmlns:a16="http://schemas.microsoft.com/office/drawing/2014/main" id="{68CCD2D3-0F8B-4A5D-B396-1EE696813316}"/>
              </a:ext>
            </a:extLst>
          </p:cNvPr>
          <p:cNvCxnSpPr/>
          <p:nvPr/>
        </p:nvCxnSpPr>
        <p:spPr>
          <a:xfrm flipH="1">
            <a:off x="2939143" y="2379306"/>
            <a:ext cx="2498272" cy="12020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tt pilkobling 8">
            <a:extLst>
              <a:ext uri="{FF2B5EF4-FFF2-40B4-BE49-F238E27FC236}">
                <a16:creationId xmlns:a16="http://schemas.microsoft.com/office/drawing/2014/main" id="{2DEF0989-CFB8-4E99-9251-611D71D736E6}"/>
              </a:ext>
            </a:extLst>
          </p:cNvPr>
          <p:cNvCxnSpPr/>
          <p:nvPr/>
        </p:nvCxnSpPr>
        <p:spPr>
          <a:xfrm flipH="1" flipV="1">
            <a:off x="3586294" y="1694577"/>
            <a:ext cx="1812022" cy="6263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26951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879A72C-F601-4104-B0C9-5E5AE1CF4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526" y="200651"/>
            <a:ext cx="7013122" cy="718457"/>
          </a:xfrm>
        </p:spPr>
        <p:txBody>
          <a:bodyPr>
            <a:normAutofit/>
          </a:bodyPr>
          <a:lstStyle/>
          <a:p>
            <a:r>
              <a:rPr lang="nb-NO" sz="3200" b="1" dirty="0">
                <a:solidFill>
                  <a:srgbClr val="00B0F0"/>
                </a:solidFill>
              </a:rPr>
              <a:t>Avdeling, prosjekt og kostnadsbærer</a:t>
            </a:r>
            <a:endParaRPr lang="nb-NO" sz="3200" dirty="0">
              <a:solidFill>
                <a:srgbClr val="00B0F0"/>
              </a:solidFill>
            </a:endParaRP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E2029FF5-25F8-4E8A-B01C-BA9D248A494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684" y="360597"/>
            <a:ext cx="1204436" cy="445135"/>
          </a:xfrm>
          <a:prstGeom prst="rect">
            <a:avLst/>
          </a:prstGeom>
        </p:spPr>
      </p:pic>
      <p:pic>
        <p:nvPicPr>
          <p:cNvPr id="6" name="Bilde 5" descr="alphareg  - Lisens: Dygder AS - [SQL-Server: KJERNEN\ALPHAREG - Database: AlphaReg]">
            <a:extLst>
              <a:ext uri="{FF2B5EF4-FFF2-40B4-BE49-F238E27FC236}">
                <a16:creationId xmlns:a16="http://schemas.microsoft.com/office/drawing/2014/main" id="{D9E43DB0-580C-456A-AA37-FBCC622825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34" y="919108"/>
            <a:ext cx="7745136" cy="5523663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E07129B7-C6EE-48B3-8B83-BF64807EB289}"/>
              </a:ext>
            </a:extLst>
          </p:cNvPr>
          <p:cNvSpPr/>
          <p:nvPr/>
        </p:nvSpPr>
        <p:spPr>
          <a:xfrm>
            <a:off x="4202884" y="1197142"/>
            <a:ext cx="833657" cy="8808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3A923508-1FA8-4A84-ADB1-40BA868143E8}"/>
              </a:ext>
            </a:extLst>
          </p:cNvPr>
          <p:cNvSpPr txBox="1"/>
          <p:nvPr/>
        </p:nvSpPr>
        <p:spPr>
          <a:xfrm>
            <a:off x="5769529" y="2567031"/>
            <a:ext cx="22587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Mulighet for flere konteringsdimensjoner.</a:t>
            </a:r>
          </a:p>
          <a:p>
            <a:r>
              <a:rPr lang="nb-NO" dirty="0"/>
              <a:t>Egne moduler i systemet</a:t>
            </a:r>
          </a:p>
        </p:txBody>
      </p:sp>
      <p:cxnSp>
        <p:nvCxnSpPr>
          <p:cNvPr id="11" name="Rett pilkobling 10">
            <a:extLst>
              <a:ext uri="{FF2B5EF4-FFF2-40B4-BE49-F238E27FC236}">
                <a16:creationId xmlns:a16="http://schemas.microsoft.com/office/drawing/2014/main" id="{06D468C4-E2AF-479F-99CD-804CF4EAD9FD}"/>
              </a:ext>
            </a:extLst>
          </p:cNvPr>
          <p:cNvCxnSpPr/>
          <p:nvPr/>
        </p:nvCxnSpPr>
        <p:spPr>
          <a:xfrm flipH="1" flipV="1">
            <a:off x="5090021" y="1837189"/>
            <a:ext cx="1151389" cy="7298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3749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39292C0-F546-608D-F0F7-3DABB1812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Regnskapsteori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8F4D998-7683-5DFB-811F-A54055046E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/>
              <a:t>Dobbelt bokholderi </a:t>
            </a:r>
          </a:p>
          <a:p>
            <a:pPr lvl="1"/>
            <a:r>
              <a:rPr lang="nb-NO" dirty="0"/>
              <a:t>Alltid like stor sum i Debet (+) og Kredit (-)</a:t>
            </a:r>
          </a:p>
          <a:p>
            <a:r>
              <a:rPr lang="nb-NO" dirty="0"/>
              <a:t>Innskudd på Bankkontoen (+) og f.eks. Inntekter som motkonto (-)</a:t>
            </a:r>
          </a:p>
          <a:p>
            <a:r>
              <a:rPr lang="nb-NO" dirty="0"/>
              <a:t>Inngående faktura Debet (+) på kostnadskonto i regnskapet (4xxx – 7xxx) og Kredit Leverandører (-)</a:t>
            </a:r>
          </a:p>
          <a:p>
            <a:r>
              <a:rPr lang="nb-NO" dirty="0"/>
              <a:t>Betaling av faktura fra banken Debet (+) Leverandører og Kredit (-) Bankkontoen  </a:t>
            </a:r>
          </a:p>
        </p:txBody>
      </p:sp>
    </p:spTree>
    <p:extLst>
      <p:ext uri="{BB962C8B-B14F-4D97-AF65-F5344CB8AC3E}">
        <p14:creationId xmlns:p14="http://schemas.microsoft.com/office/powerpoint/2010/main" val="20743045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879A72C-F601-4104-B0C9-5E5AE1CF4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526" y="200651"/>
            <a:ext cx="7013122" cy="718457"/>
          </a:xfrm>
        </p:spPr>
        <p:txBody>
          <a:bodyPr>
            <a:normAutofit/>
          </a:bodyPr>
          <a:lstStyle/>
          <a:p>
            <a:r>
              <a:rPr lang="nb-NO" sz="3200" b="1" dirty="0">
                <a:solidFill>
                  <a:srgbClr val="00B0F0"/>
                </a:solidFill>
              </a:rPr>
              <a:t>Budsjett</a:t>
            </a:r>
            <a:endParaRPr lang="nb-NO" sz="3200" dirty="0">
              <a:solidFill>
                <a:srgbClr val="00B0F0"/>
              </a:solidFill>
            </a:endParaRP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E2029FF5-25F8-4E8A-B01C-BA9D248A494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684" y="360597"/>
            <a:ext cx="1204436" cy="445135"/>
          </a:xfrm>
          <a:prstGeom prst="rect">
            <a:avLst/>
          </a:prstGeom>
        </p:spPr>
      </p:pic>
      <p:pic>
        <p:nvPicPr>
          <p:cNvPr id="4" name="Bilde 3" descr="alphareg  - Lisens: Dygder AS - [SQL-Server: KJERNEN\ALPHAREG - Database: AlphaReg]">
            <a:extLst>
              <a:ext uri="{FF2B5EF4-FFF2-40B4-BE49-F238E27FC236}">
                <a16:creationId xmlns:a16="http://schemas.microsoft.com/office/drawing/2014/main" id="{06907699-2AF7-4546-BEA7-BF404DFECC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51" y="893858"/>
            <a:ext cx="7745136" cy="5523663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8031CCC9-202C-40DC-8DF8-9F28C250B980}"/>
              </a:ext>
            </a:extLst>
          </p:cNvPr>
          <p:cNvSpPr txBox="1"/>
          <p:nvPr/>
        </p:nvSpPr>
        <p:spPr>
          <a:xfrm>
            <a:off x="5752323" y="2109766"/>
            <a:ext cx="31867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Lag en budsjettpost pr. konto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/>
              <a:t>Lag ny post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/>
              <a:t>Velg fordeling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/>
              <a:t>Legg inn totalbeløp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/>
              <a:t>Trykk «Fordel»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/>
              <a:t>Lagre</a:t>
            </a:r>
          </a:p>
          <a:p>
            <a:endParaRPr lang="nb-NO" dirty="0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65971377-E67A-4A7F-91C1-873AC08CB6AE}"/>
              </a:ext>
            </a:extLst>
          </p:cNvPr>
          <p:cNvSpPr txBox="1"/>
          <p:nvPr/>
        </p:nvSpPr>
        <p:spPr>
          <a:xfrm>
            <a:off x="2904153" y="4506687"/>
            <a:ext cx="3505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Alternativt så kan beløpene fylles inn direkte i aktuell måned</a:t>
            </a:r>
          </a:p>
        </p:txBody>
      </p:sp>
      <p:cxnSp>
        <p:nvCxnSpPr>
          <p:cNvPr id="8" name="Rett pilkobling 7">
            <a:extLst>
              <a:ext uri="{FF2B5EF4-FFF2-40B4-BE49-F238E27FC236}">
                <a16:creationId xmlns:a16="http://schemas.microsoft.com/office/drawing/2014/main" id="{129D3B32-897B-456E-A873-51F835253547}"/>
              </a:ext>
            </a:extLst>
          </p:cNvPr>
          <p:cNvCxnSpPr/>
          <p:nvPr/>
        </p:nvCxnSpPr>
        <p:spPr>
          <a:xfrm flipH="1" flipV="1">
            <a:off x="3413463" y="3480318"/>
            <a:ext cx="1182656" cy="10263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tt pilkobling 9">
            <a:extLst>
              <a:ext uri="{FF2B5EF4-FFF2-40B4-BE49-F238E27FC236}">
                <a16:creationId xmlns:a16="http://schemas.microsoft.com/office/drawing/2014/main" id="{EDB6670B-4C59-4640-B4F0-CE7E80032AD3}"/>
              </a:ext>
            </a:extLst>
          </p:cNvPr>
          <p:cNvCxnSpPr>
            <a:cxnSpLocks/>
          </p:cNvCxnSpPr>
          <p:nvPr/>
        </p:nvCxnSpPr>
        <p:spPr>
          <a:xfrm flipH="1" flipV="1">
            <a:off x="2296487" y="1521911"/>
            <a:ext cx="3531862" cy="16416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tt pilkobling 11">
            <a:extLst>
              <a:ext uri="{FF2B5EF4-FFF2-40B4-BE49-F238E27FC236}">
                <a16:creationId xmlns:a16="http://schemas.microsoft.com/office/drawing/2014/main" id="{408716EA-DDD6-4577-8C21-8DD0D5BA603F}"/>
              </a:ext>
            </a:extLst>
          </p:cNvPr>
          <p:cNvCxnSpPr>
            <a:cxnSpLocks/>
          </p:cNvCxnSpPr>
          <p:nvPr/>
        </p:nvCxnSpPr>
        <p:spPr>
          <a:xfrm flipH="1">
            <a:off x="5171683" y="2647843"/>
            <a:ext cx="656665" cy="3757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tt pilkobling 14">
            <a:extLst>
              <a:ext uri="{FF2B5EF4-FFF2-40B4-BE49-F238E27FC236}">
                <a16:creationId xmlns:a16="http://schemas.microsoft.com/office/drawing/2014/main" id="{29E494C9-7DB0-44FB-AD42-C1780524EF5E}"/>
              </a:ext>
            </a:extLst>
          </p:cNvPr>
          <p:cNvCxnSpPr>
            <a:cxnSpLocks/>
          </p:cNvCxnSpPr>
          <p:nvPr/>
        </p:nvCxnSpPr>
        <p:spPr>
          <a:xfrm flipH="1">
            <a:off x="5135652" y="2802974"/>
            <a:ext cx="692696" cy="4674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tt pilkobling 16">
            <a:extLst>
              <a:ext uri="{FF2B5EF4-FFF2-40B4-BE49-F238E27FC236}">
                <a16:creationId xmlns:a16="http://schemas.microsoft.com/office/drawing/2014/main" id="{BD017DD7-E84E-4DCC-B258-7F89A6F7DED6}"/>
              </a:ext>
            </a:extLst>
          </p:cNvPr>
          <p:cNvCxnSpPr>
            <a:cxnSpLocks/>
          </p:cNvCxnSpPr>
          <p:nvPr/>
        </p:nvCxnSpPr>
        <p:spPr>
          <a:xfrm flipH="1">
            <a:off x="5171683" y="2979143"/>
            <a:ext cx="656665" cy="4585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tt pilkobling 18">
            <a:extLst>
              <a:ext uri="{FF2B5EF4-FFF2-40B4-BE49-F238E27FC236}">
                <a16:creationId xmlns:a16="http://schemas.microsoft.com/office/drawing/2014/main" id="{B6B43F79-A5EF-4977-B3D8-BAC7F4F5CBD3}"/>
              </a:ext>
            </a:extLst>
          </p:cNvPr>
          <p:cNvCxnSpPr>
            <a:cxnSpLocks/>
          </p:cNvCxnSpPr>
          <p:nvPr/>
        </p:nvCxnSpPr>
        <p:spPr>
          <a:xfrm flipH="1" flipV="1">
            <a:off x="1962249" y="1539539"/>
            <a:ext cx="3866099" cy="8975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82735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879A72C-F601-4104-B0C9-5E5AE1CF4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526" y="200651"/>
            <a:ext cx="7013122" cy="718457"/>
          </a:xfrm>
        </p:spPr>
        <p:txBody>
          <a:bodyPr>
            <a:normAutofit/>
          </a:bodyPr>
          <a:lstStyle/>
          <a:p>
            <a:r>
              <a:rPr lang="nb-NO" sz="3200" b="1" dirty="0">
                <a:solidFill>
                  <a:srgbClr val="00B0F0"/>
                </a:solidFill>
              </a:rPr>
              <a:t>Innstillinger</a:t>
            </a:r>
            <a:endParaRPr lang="nb-NO" sz="3200" dirty="0">
              <a:solidFill>
                <a:srgbClr val="00B0F0"/>
              </a:solidFill>
            </a:endParaRP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E2029FF5-25F8-4E8A-B01C-BA9D248A494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684" y="360597"/>
            <a:ext cx="1204436" cy="445135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4A2F405C-B1B6-4825-8933-A7AB2335C1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134" y="919107"/>
            <a:ext cx="7790576" cy="5842932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DEF886DC-6ECF-4152-9FEB-E709CAE03090}"/>
              </a:ext>
            </a:extLst>
          </p:cNvPr>
          <p:cNvSpPr txBox="1"/>
          <p:nvPr/>
        </p:nvSpPr>
        <p:spPr>
          <a:xfrm>
            <a:off x="5522220" y="1808543"/>
            <a:ext cx="30930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I tillegg til «Oppsett» finnes det en del grunndata under «Innstillinger»: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Velg «Fil»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Innstillinger</a:t>
            </a:r>
          </a:p>
        </p:txBody>
      </p:sp>
      <p:cxnSp>
        <p:nvCxnSpPr>
          <p:cNvPr id="6" name="Rett pilkobling 5">
            <a:extLst>
              <a:ext uri="{FF2B5EF4-FFF2-40B4-BE49-F238E27FC236}">
                <a16:creationId xmlns:a16="http://schemas.microsoft.com/office/drawing/2014/main" id="{FBC6038B-F964-482D-9551-C57518E84147}"/>
              </a:ext>
            </a:extLst>
          </p:cNvPr>
          <p:cNvCxnSpPr>
            <a:cxnSpLocks/>
          </p:cNvCxnSpPr>
          <p:nvPr/>
        </p:nvCxnSpPr>
        <p:spPr>
          <a:xfrm flipH="1" flipV="1">
            <a:off x="949605" y="1115737"/>
            <a:ext cx="4669757" cy="14345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tt pilkobling 7">
            <a:extLst>
              <a:ext uri="{FF2B5EF4-FFF2-40B4-BE49-F238E27FC236}">
                <a16:creationId xmlns:a16="http://schemas.microsoft.com/office/drawing/2014/main" id="{620CFC4A-4DF0-4B40-BFF9-B3BFFAA78917}"/>
              </a:ext>
            </a:extLst>
          </p:cNvPr>
          <p:cNvCxnSpPr>
            <a:cxnSpLocks/>
          </p:cNvCxnSpPr>
          <p:nvPr/>
        </p:nvCxnSpPr>
        <p:spPr>
          <a:xfrm flipH="1" flipV="1">
            <a:off x="1101055" y="1921918"/>
            <a:ext cx="4518307" cy="8967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39161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879A72C-F601-4104-B0C9-5E5AE1CF4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526" y="200651"/>
            <a:ext cx="7013122" cy="718457"/>
          </a:xfrm>
        </p:spPr>
        <p:txBody>
          <a:bodyPr>
            <a:normAutofit/>
          </a:bodyPr>
          <a:lstStyle/>
          <a:p>
            <a:r>
              <a:rPr lang="nb-NO" sz="3200" b="1" dirty="0">
                <a:solidFill>
                  <a:srgbClr val="00B0F0"/>
                </a:solidFill>
              </a:rPr>
              <a:t>Innstillinger - Bilag</a:t>
            </a:r>
            <a:endParaRPr lang="nb-NO" sz="3200" dirty="0">
              <a:solidFill>
                <a:srgbClr val="00B0F0"/>
              </a:solidFill>
            </a:endParaRP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E2029FF5-25F8-4E8A-B01C-BA9D248A494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684" y="360597"/>
            <a:ext cx="1204436" cy="445135"/>
          </a:xfrm>
          <a:prstGeom prst="rect">
            <a:avLst/>
          </a:prstGeom>
        </p:spPr>
      </p:pic>
      <p:pic>
        <p:nvPicPr>
          <p:cNvPr id="4" name="Bilde 3" descr="Innstillinger">
            <a:extLst>
              <a:ext uri="{FF2B5EF4-FFF2-40B4-BE49-F238E27FC236}">
                <a16:creationId xmlns:a16="http://schemas.microsoft.com/office/drawing/2014/main" id="{63E99D15-0997-4DD5-AB5D-7CADFBDE82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25" y="919107"/>
            <a:ext cx="6044765" cy="5658928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A67C50D8-C65B-4890-B385-B06C147D231A}"/>
              </a:ext>
            </a:extLst>
          </p:cNvPr>
          <p:cNvSpPr txBox="1"/>
          <p:nvPr/>
        </p:nvSpPr>
        <p:spPr>
          <a:xfrm>
            <a:off x="6885992" y="1222310"/>
            <a:ext cx="2162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Noen grunnvalg for bilagsregistrering etc.: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200" dirty="0"/>
              <a:t>Oppbygging av bilde for bilagsregistrering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200" dirty="0"/>
              <a:t>Bruk Mva.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200" dirty="0"/>
              <a:t>Bruk budsjett i systemet</a:t>
            </a:r>
          </a:p>
        </p:txBody>
      </p:sp>
      <p:cxnSp>
        <p:nvCxnSpPr>
          <p:cNvPr id="7" name="Rett pilkobling 6">
            <a:extLst>
              <a:ext uri="{FF2B5EF4-FFF2-40B4-BE49-F238E27FC236}">
                <a16:creationId xmlns:a16="http://schemas.microsoft.com/office/drawing/2014/main" id="{38DD53F3-5DD3-4733-83C6-96DD6975A7B5}"/>
              </a:ext>
            </a:extLst>
          </p:cNvPr>
          <p:cNvCxnSpPr>
            <a:cxnSpLocks/>
          </p:cNvCxnSpPr>
          <p:nvPr/>
        </p:nvCxnSpPr>
        <p:spPr>
          <a:xfrm flipH="1">
            <a:off x="1031845" y="1543574"/>
            <a:ext cx="5945701" cy="14977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tt pilkobling 9">
            <a:extLst>
              <a:ext uri="{FF2B5EF4-FFF2-40B4-BE49-F238E27FC236}">
                <a16:creationId xmlns:a16="http://schemas.microsoft.com/office/drawing/2014/main" id="{7EC4C537-EC2F-4AAE-909F-351819FEC0A3}"/>
              </a:ext>
            </a:extLst>
          </p:cNvPr>
          <p:cNvCxnSpPr/>
          <p:nvPr/>
        </p:nvCxnSpPr>
        <p:spPr>
          <a:xfrm flipH="1">
            <a:off x="4643307" y="1535185"/>
            <a:ext cx="2340529" cy="11492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tt pilkobling 11">
            <a:extLst>
              <a:ext uri="{FF2B5EF4-FFF2-40B4-BE49-F238E27FC236}">
                <a16:creationId xmlns:a16="http://schemas.microsoft.com/office/drawing/2014/main" id="{2E1D1561-E6FE-4CC0-A024-7809E8C6ECE9}"/>
              </a:ext>
            </a:extLst>
          </p:cNvPr>
          <p:cNvCxnSpPr/>
          <p:nvPr/>
        </p:nvCxnSpPr>
        <p:spPr>
          <a:xfrm flipH="1">
            <a:off x="4718807" y="1895912"/>
            <a:ext cx="2258736" cy="13002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tt pilkobling 14">
            <a:extLst>
              <a:ext uri="{FF2B5EF4-FFF2-40B4-BE49-F238E27FC236}">
                <a16:creationId xmlns:a16="http://schemas.microsoft.com/office/drawing/2014/main" id="{E69876B7-EF73-4866-8C22-BEC0FA0AEDDB}"/>
              </a:ext>
            </a:extLst>
          </p:cNvPr>
          <p:cNvCxnSpPr>
            <a:cxnSpLocks/>
          </p:cNvCxnSpPr>
          <p:nvPr/>
        </p:nvCxnSpPr>
        <p:spPr>
          <a:xfrm flipH="1">
            <a:off x="1031846" y="1929772"/>
            <a:ext cx="5945698" cy="12835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2FA8BBAC-C0AA-444C-A74F-7A0BDB5C28D1}"/>
              </a:ext>
            </a:extLst>
          </p:cNvPr>
          <p:cNvSpPr txBox="1"/>
          <p:nvPr/>
        </p:nvSpPr>
        <p:spPr>
          <a:xfrm>
            <a:off x="6983836" y="3389153"/>
            <a:ext cx="1749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Hurtiggenerering av bilag ved betaling av fakturaer. Kun ved bruk av Reskontro</a:t>
            </a:r>
          </a:p>
        </p:txBody>
      </p:sp>
      <p:cxnSp>
        <p:nvCxnSpPr>
          <p:cNvPr id="18" name="Rett pilkobling 17">
            <a:extLst>
              <a:ext uri="{FF2B5EF4-FFF2-40B4-BE49-F238E27FC236}">
                <a16:creationId xmlns:a16="http://schemas.microsoft.com/office/drawing/2014/main" id="{94112FA4-78BF-483D-9D38-C75C80981985}"/>
              </a:ext>
            </a:extLst>
          </p:cNvPr>
          <p:cNvCxnSpPr>
            <a:stCxn id="16" idx="1"/>
          </p:cNvCxnSpPr>
          <p:nvPr/>
        </p:nvCxnSpPr>
        <p:spPr>
          <a:xfrm flipH="1">
            <a:off x="5285065" y="3804652"/>
            <a:ext cx="1698771" cy="1381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3EA7D009-78F5-4D3D-B47B-D5B84A7541CD}"/>
              </a:ext>
            </a:extLst>
          </p:cNvPr>
          <p:cNvSpPr txBox="1"/>
          <p:nvPr/>
        </p:nvSpPr>
        <p:spPr>
          <a:xfrm>
            <a:off x="7040461" y="4840449"/>
            <a:ext cx="177427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Bilagsarkiv: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100" dirty="0"/>
              <a:t>Velg hvor dine skannede dokumenter lagres, før og etter knytning mot bilag. Egen modul i systemet.</a:t>
            </a:r>
            <a:endParaRPr lang="nb-NO" sz="1600" dirty="0"/>
          </a:p>
        </p:txBody>
      </p:sp>
      <p:cxnSp>
        <p:nvCxnSpPr>
          <p:cNvPr id="21" name="Rett pilkobling 20">
            <a:extLst>
              <a:ext uri="{FF2B5EF4-FFF2-40B4-BE49-F238E27FC236}">
                <a16:creationId xmlns:a16="http://schemas.microsoft.com/office/drawing/2014/main" id="{6FCB7D4A-E30F-4821-9DB7-31D3C0844046}"/>
              </a:ext>
            </a:extLst>
          </p:cNvPr>
          <p:cNvCxnSpPr>
            <a:cxnSpLocks/>
          </p:cNvCxnSpPr>
          <p:nvPr/>
        </p:nvCxnSpPr>
        <p:spPr>
          <a:xfrm flipH="1" flipV="1">
            <a:off x="5902006" y="5100509"/>
            <a:ext cx="1232831" cy="514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tt pilkobling 5">
            <a:extLst>
              <a:ext uri="{FF2B5EF4-FFF2-40B4-BE49-F238E27FC236}">
                <a16:creationId xmlns:a16="http://schemas.microsoft.com/office/drawing/2014/main" id="{A3AAE47D-11E8-4B69-BA0B-B6421C6D11E9}"/>
              </a:ext>
            </a:extLst>
          </p:cNvPr>
          <p:cNvCxnSpPr>
            <a:cxnSpLocks/>
          </p:cNvCxnSpPr>
          <p:nvPr/>
        </p:nvCxnSpPr>
        <p:spPr>
          <a:xfrm flipH="1">
            <a:off x="1038138" y="1535185"/>
            <a:ext cx="5939407" cy="12667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82753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879A72C-F601-4104-B0C9-5E5AE1CF4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526" y="200651"/>
            <a:ext cx="7013122" cy="718457"/>
          </a:xfrm>
        </p:spPr>
        <p:txBody>
          <a:bodyPr>
            <a:normAutofit/>
          </a:bodyPr>
          <a:lstStyle/>
          <a:p>
            <a:r>
              <a:rPr lang="nb-NO" sz="3200" b="1" dirty="0">
                <a:solidFill>
                  <a:srgbClr val="00B0F0"/>
                </a:solidFill>
              </a:rPr>
              <a:t>Innstillinger - Moduler</a:t>
            </a:r>
            <a:endParaRPr lang="nb-NO" sz="3200" dirty="0">
              <a:solidFill>
                <a:srgbClr val="00B0F0"/>
              </a:solidFill>
            </a:endParaRP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E2029FF5-25F8-4E8A-B01C-BA9D248A494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684" y="360597"/>
            <a:ext cx="1204436" cy="445135"/>
          </a:xfrm>
          <a:prstGeom prst="rect">
            <a:avLst/>
          </a:prstGeom>
        </p:spPr>
      </p:pic>
      <p:pic>
        <p:nvPicPr>
          <p:cNvPr id="4" name="Bilde 3" descr="Innstillinger">
            <a:extLst>
              <a:ext uri="{FF2B5EF4-FFF2-40B4-BE49-F238E27FC236}">
                <a16:creationId xmlns:a16="http://schemas.microsoft.com/office/drawing/2014/main" id="{225BBFBF-C07D-4D49-8777-F7E34EB7AA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91" y="919108"/>
            <a:ext cx="6091901" cy="5703055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540054DF-8617-4E03-A0CF-B0AEB9065D6F}"/>
              </a:ext>
            </a:extLst>
          </p:cNvPr>
          <p:cNvSpPr txBox="1"/>
          <p:nvPr/>
        </p:nvSpPr>
        <p:spPr>
          <a:xfrm>
            <a:off x="7263882" y="2435291"/>
            <a:ext cx="16752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Her kan du velge moduler du vil teste ut som en prøveversjon.</a:t>
            </a:r>
          </a:p>
          <a:p>
            <a:r>
              <a:rPr lang="nb-NO" sz="1200" dirty="0"/>
              <a:t>Du kan også bestille utvidelse av lisens med valgte moduler.</a:t>
            </a:r>
          </a:p>
        </p:txBody>
      </p:sp>
      <p:cxnSp>
        <p:nvCxnSpPr>
          <p:cNvPr id="7" name="Rett pilkobling 6">
            <a:extLst>
              <a:ext uri="{FF2B5EF4-FFF2-40B4-BE49-F238E27FC236}">
                <a16:creationId xmlns:a16="http://schemas.microsoft.com/office/drawing/2014/main" id="{73984F0D-4BCE-441D-B9B3-15B447CFA678}"/>
              </a:ext>
            </a:extLst>
          </p:cNvPr>
          <p:cNvCxnSpPr/>
          <p:nvPr/>
        </p:nvCxnSpPr>
        <p:spPr>
          <a:xfrm flipH="1">
            <a:off x="3240055" y="2873829"/>
            <a:ext cx="3960845" cy="6438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16308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879A72C-F601-4104-B0C9-5E5AE1CF4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526" y="200651"/>
            <a:ext cx="7013122" cy="718457"/>
          </a:xfrm>
        </p:spPr>
        <p:txBody>
          <a:bodyPr>
            <a:normAutofit/>
          </a:bodyPr>
          <a:lstStyle/>
          <a:p>
            <a:r>
              <a:rPr lang="nb-NO" sz="3200" b="1" dirty="0">
                <a:solidFill>
                  <a:srgbClr val="00B0F0"/>
                </a:solidFill>
              </a:rPr>
              <a:t>Innstillinger - Rapporter</a:t>
            </a:r>
            <a:endParaRPr lang="nb-NO" sz="3200" dirty="0">
              <a:solidFill>
                <a:srgbClr val="00B0F0"/>
              </a:solidFill>
            </a:endParaRP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E2029FF5-25F8-4E8A-B01C-BA9D248A494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684" y="360597"/>
            <a:ext cx="1204436" cy="445135"/>
          </a:xfrm>
          <a:prstGeom prst="rect">
            <a:avLst/>
          </a:prstGeom>
        </p:spPr>
      </p:pic>
      <p:pic>
        <p:nvPicPr>
          <p:cNvPr id="4" name="Bilde 3" descr="Innstillinger">
            <a:extLst>
              <a:ext uri="{FF2B5EF4-FFF2-40B4-BE49-F238E27FC236}">
                <a16:creationId xmlns:a16="http://schemas.microsoft.com/office/drawing/2014/main" id="{233FC45F-9E1E-4D45-9DF5-EE5547463B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15" y="892507"/>
            <a:ext cx="6147884" cy="5755466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0479D67A-EEC3-4709-97BF-057BD5D89A53}"/>
              </a:ext>
            </a:extLst>
          </p:cNvPr>
          <p:cNvSpPr txBox="1"/>
          <p:nvPr/>
        </p:nvSpPr>
        <p:spPr>
          <a:xfrm>
            <a:off x="7193903" y="2967135"/>
            <a:ext cx="1822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Noen valgfrie </a:t>
            </a:r>
            <a:r>
              <a:rPr lang="nb-NO" sz="1200" dirty="0" err="1"/>
              <a:t>innstllinger</a:t>
            </a:r>
            <a:r>
              <a:rPr lang="nb-NO" sz="1200" dirty="0"/>
              <a:t> for å styre utseende på rapporter</a:t>
            </a:r>
          </a:p>
        </p:txBody>
      </p:sp>
      <p:cxnSp>
        <p:nvCxnSpPr>
          <p:cNvPr id="7" name="Rett pilkobling 6">
            <a:extLst>
              <a:ext uri="{FF2B5EF4-FFF2-40B4-BE49-F238E27FC236}">
                <a16:creationId xmlns:a16="http://schemas.microsoft.com/office/drawing/2014/main" id="{43138735-1AFA-4EE7-99CC-224E116F25AB}"/>
              </a:ext>
            </a:extLst>
          </p:cNvPr>
          <p:cNvCxnSpPr/>
          <p:nvPr/>
        </p:nvCxnSpPr>
        <p:spPr>
          <a:xfrm flipH="1">
            <a:off x="5836299" y="3209731"/>
            <a:ext cx="122464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96646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879A72C-F601-4104-B0C9-5E5AE1CF4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526" y="200651"/>
            <a:ext cx="7013122" cy="718457"/>
          </a:xfrm>
        </p:spPr>
        <p:txBody>
          <a:bodyPr>
            <a:normAutofit/>
          </a:bodyPr>
          <a:lstStyle/>
          <a:p>
            <a:r>
              <a:rPr lang="nb-NO" sz="3200" b="1" dirty="0">
                <a:solidFill>
                  <a:srgbClr val="00B0F0"/>
                </a:solidFill>
              </a:rPr>
              <a:t>Innstillinger – Import av banktransaksjoner</a:t>
            </a:r>
            <a:endParaRPr lang="nb-NO" sz="3200" dirty="0">
              <a:solidFill>
                <a:srgbClr val="00B0F0"/>
              </a:solidFill>
            </a:endParaRP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E2029FF5-25F8-4E8A-B01C-BA9D248A494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684" y="360597"/>
            <a:ext cx="1204436" cy="445135"/>
          </a:xfrm>
          <a:prstGeom prst="rect">
            <a:avLst/>
          </a:prstGeom>
        </p:spPr>
      </p:pic>
      <p:pic>
        <p:nvPicPr>
          <p:cNvPr id="4" name="Bilde 3" descr="Innstillinger">
            <a:extLst>
              <a:ext uri="{FF2B5EF4-FFF2-40B4-BE49-F238E27FC236}">
                <a16:creationId xmlns:a16="http://schemas.microsoft.com/office/drawing/2014/main" id="{73E0195B-BC13-4481-B767-F18CEFAEF9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16" y="919107"/>
            <a:ext cx="5725143" cy="5359708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09E42BB3-6364-46A5-AE22-AA03886BE04A}"/>
              </a:ext>
            </a:extLst>
          </p:cNvPr>
          <p:cNvSpPr txBox="1"/>
          <p:nvPr/>
        </p:nvSpPr>
        <p:spPr>
          <a:xfrm>
            <a:off x="7536802" y="2621901"/>
            <a:ext cx="120364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Les inn OCR-transaksjoner fra bank, der faktura inneholder KID: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/>
              <a:t>Avtale med bank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/>
              <a:t>Hvordan skal det posteres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/>
              <a:t>Hvordan er KID bygget opp</a:t>
            </a:r>
          </a:p>
          <a:p>
            <a:endParaRPr lang="nb-NO" sz="1200" dirty="0"/>
          </a:p>
        </p:txBody>
      </p:sp>
      <p:cxnSp>
        <p:nvCxnSpPr>
          <p:cNvPr id="7" name="Rett pilkobling 6">
            <a:extLst>
              <a:ext uri="{FF2B5EF4-FFF2-40B4-BE49-F238E27FC236}">
                <a16:creationId xmlns:a16="http://schemas.microsoft.com/office/drawing/2014/main" id="{43485F36-8961-4D98-8EE4-E10B673C0964}"/>
              </a:ext>
            </a:extLst>
          </p:cNvPr>
          <p:cNvCxnSpPr>
            <a:cxnSpLocks/>
          </p:cNvCxnSpPr>
          <p:nvPr/>
        </p:nvCxnSpPr>
        <p:spPr>
          <a:xfrm flipH="1" flipV="1">
            <a:off x="3976382" y="2988456"/>
            <a:ext cx="3624044" cy="4647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tt pilkobling 8">
            <a:extLst>
              <a:ext uri="{FF2B5EF4-FFF2-40B4-BE49-F238E27FC236}">
                <a16:creationId xmlns:a16="http://schemas.microsoft.com/office/drawing/2014/main" id="{FA80E9B5-7216-4E5F-B5ED-E29C48E7D68B}"/>
              </a:ext>
            </a:extLst>
          </p:cNvPr>
          <p:cNvCxnSpPr/>
          <p:nvPr/>
        </p:nvCxnSpPr>
        <p:spPr>
          <a:xfrm flipH="1" flipV="1">
            <a:off x="3976381" y="3591398"/>
            <a:ext cx="3684266" cy="829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tt pilkobling 10">
            <a:extLst>
              <a:ext uri="{FF2B5EF4-FFF2-40B4-BE49-F238E27FC236}">
                <a16:creationId xmlns:a16="http://schemas.microsoft.com/office/drawing/2014/main" id="{EF08E682-C296-4AF6-9B67-98D4582C5354}"/>
              </a:ext>
            </a:extLst>
          </p:cNvPr>
          <p:cNvCxnSpPr/>
          <p:nvPr/>
        </p:nvCxnSpPr>
        <p:spPr>
          <a:xfrm flipH="1">
            <a:off x="3963798" y="4035105"/>
            <a:ext cx="3696849" cy="2936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70628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879A72C-F601-4104-B0C9-5E5AE1CF4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526" y="200651"/>
            <a:ext cx="7013122" cy="718457"/>
          </a:xfrm>
        </p:spPr>
        <p:txBody>
          <a:bodyPr>
            <a:normAutofit/>
          </a:bodyPr>
          <a:lstStyle/>
          <a:p>
            <a:r>
              <a:rPr lang="nb-NO" sz="3200" b="1" dirty="0">
                <a:solidFill>
                  <a:srgbClr val="00B0F0"/>
                </a:solidFill>
              </a:rPr>
              <a:t>Reskontro – Kunder / Leverandører - Ny	</a:t>
            </a:r>
            <a:endParaRPr lang="nb-NO" sz="3200" dirty="0">
              <a:solidFill>
                <a:srgbClr val="00B0F0"/>
              </a:solidFill>
            </a:endParaRP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E2029FF5-25F8-4E8A-B01C-BA9D248A494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684" y="360597"/>
            <a:ext cx="1204436" cy="445135"/>
          </a:xfrm>
          <a:prstGeom prst="rect">
            <a:avLst/>
          </a:prstGeom>
        </p:spPr>
      </p:pic>
      <p:pic>
        <p:nvPicPr>
          <p:cNvPr id="4" name="Bilde 3" descr="alphareg  - Lisens: Dygder AS - [SQL-Server: KJERNEN\ALPHAREG - Database: AlphaReg]">
            <a:extLst>
              <a:ext uri="{FF2B5EF4-FFF2-40B4-BE49-F238E27FC236}">
                <a16:creationId xmlns:a16="http://schemas.microsoft.com/office/drawing/2014/main" id="{FE0796AE-F553-45BF-A13F-8BDAFBF163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88" y="919107"/>
            <a:ext cx="7704312" cy="5725976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B964D8F6-B569-467B-9E27-180799C9EEC4}"/>
              </a:ext>
            </a:extLst>
          </p:cNvPr>
          <p:cNvSpPr txBox="1"/>
          <p:nvPr/>
        </p:nvSpPr>
        <p:spPr>
          <a:xfrm>
            <a:off x="5724331" y="2547259"/>
            <a:ext cx="249827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Ved bruk av reskontro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/>
              <a:t>Velg reskontro under «Fil» og «Innstillinger»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/>
              <a:t>Lag ny (Nummer kan overstyres)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/>
              <a:t>Fyll inn alle opplysninger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/>
              <a:t>Velg om kunde/leverandør.</a:t>
            </a:r>
          </a:p>
          <a:p>
            <a:pPr lvl="1"/>
            <a:r>
              <a:rPr lang="nb-NO" sz="1200" dirty="0"/>
              <a:t>Flagg for kunde/leverandør/medlem settes automatisk, avhengig av hvilken type som er valgt under «Vis»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/>
              <a:t>Lagre </a:t>
            </a:r>
            <a:br>
              <a:rPr lang="nb-NO" sz="1200" dirty="0"/>
            </a:br>
            <a:endParaRPr lang="nb-NO" dirty="0"/>
          </a:p>
        </p:txBody>
      </p:sp>
      <p:cxnSp>
        <p:nvCxnSpPr>
          <p:cNvPr id="7" name="Rett pilkobling 6">
            <a:extLst>
              <a:ext uri="{FF2B5EF4-FFF2-40B4-BE49-F238E27FC236}">
                <a16:creationId xmlns:a16="http://schemas.microsoft.com/office/drawing/2014/main" id="{EE2DE38E-904A-48AB-8DDF-06B109E79A00}"/>
              </a:ext>
            </a:extLst>
          </p:cNvPr>
          <p:cNvCxnSpPr/>
          <p:nvPr/>
        </p:nvCxnSpPr>
        <p:spPr>
          <a:xfrm flipH="1" flipV="1">
            <a:off x="1994419" y="1524189"/>
            <a:ext cx="3820886" cy="15082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tt pilkobling 8">
            <a:extLst>
              <a:ext uri="{FF2B5EF4-FFF2-40B4-BE49-F238E27FC236}">
                <a16:creationId xmlns:a16="http://schemas.microsoft.com/office/drawing/2014/main" id="{E25F7098-8D76-417D-AD5A-3C59696D9628}"/>
              </a:ext>
            </a:extLst>
          </p:cNvPr>
          <p:cNvCxnSpPr/>
          <p:nvPr/>
        </p:nvCxnSpPr>
        <p:spPr>
          <a:xfrm flipH="1">
            <a:off x="3114412" y="3221372"/>
            <a:ext cx="269915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tt pilkobling 10">
            <a:extLst>
              <a:ext uri="{FF2B5EF4-FFF2-40B4-BE49-F238E27FC236}">
                <a16:creationId xmlns:a16="http://schemas.microsoft.com/office/drawing/2014/main" id="{8B3EB64F-B1B8-4734-9159-34E5D404041D}"/>
              </a:ext>
            </a:extLst>
          </p:cNvPr>
          <p:cNvCxnSpPr/>
          <p:nvPr/>
        </p:nvCxnSpPr>
        <p:spPr>
          <a:xfrm flipH="1" flipV="1">
            <a:off x="3793921" y="2608977"/>
            <a:ext cx="2021384" cy="8053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tt pilkobling 12">
            <a:extLst>
              <a:ext uri="{FF2B5EF4-FFF2-40B4-BE49-F238E27FC236}">
                <a16:creationId xmlns:a16="http://schemas.microsoft.com/office/drawing/2014/main" id="{EDB0BBC7-CF8E-4705-A33D-A4F81C2AD96D}"/>
              </a:ext>
            </a:extLst>
          </p:cNvPr>
          <p:cNvCxnSpPr>
            <a:cxnSpLocks/>
          </p:cNvCxnSpPr>
          <p:nvPr/>
        </p:nvCxnSpPr>
        <p:spPr>
          <a:xfrm flipH="1" flipV="1">
            <a:off x="2296486" y="1524188"/>
            <a:ext cx="3517085" cy="2611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24128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879A72C-F601-4104-B0C9-5E5AE1CF4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526" y="200651"/>
            <a:ext cx="7013122" cy="718457"/>
          </a:xfrm>
        </p:spPr>
        <p:txBody>
          <a:bodyPr>
            <a:normAutofit/>
          </a:bodyPr>
          <a:lstStyle/>
          <a:p>
            <a:r>
              <a:rPr lang="nb-NO" sz="3200" b="1" dirty="0">
                <a:solidFill>
                  <a:srgbClr val="00B0F0"/>
                </a:solidFill>
              </a:rPr>
              <a:t>Reskontro – Kunder / Leverandører - Endre</a:t>
            </a:r>
            <a:endParaRPr lang="nb-NO" sz="3200" dirty="0">
              <a:solidFill>
                <a:srgbClr val="00B0F0"/>
              </a:solidFill>
            </a:endParaRP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E2029FF5-25F8-4E8A-B01C-BA9D248A494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684" y="360597"/>
            <a:ext cx="1204436" cy="445135"/>
          </a:xfrm>
          <a:prstGeom prst="rect">
            <a:avLst/>
          </a:prstGeom>
        </p:spPr>
      </p:pic>
      <p:pic>
        <p:nvPicPr>
          <p:cNvPr id="4" name="Bilde 3" descr="alphareg  - Lisens: Dygder AS - [SQL-Server: KJERNEN\ALPHAREG - Database: AlphaReg]">
            <a:extLst>
              <a:ext uri="{FF2B5EF4-FFF2-40B4-BE49-F238E27FC236}">
                <a16:creationId xmlns:a16="http://schemas.microsoft.com/office/drawing/2014/main" id="{D7572A06-025E-46E2-89D6-A3EB3C021D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26" y="855519"/>
            <a:ext cx="7865196" cy="5845548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0B2C88CE-C44A-4FB1-9982-E6B5280186CD}"/>
              </a:ext>
            </a:extLst>
          </p:cNvPr>
          <p:cNvSpPr txBox="1"/>
          <p:nvPr/>
        </p:nvSpPr>
        <p:spPr>
          <a:xfrm>
            <a:off x="5997251" y="2360645"/>
            <a:ext cx="23373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Ved bruk av reskontro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/>
              <a:t>Velg reskontro under «Fil» og «Innstillinger»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/>
              <a:t>Søk etter kunde ved å benytte </a:t>
            </a:r>
            <a:r>
              <a:rPr lang="nb-NO" sz="1200" dirty="0">
                <a:solidFill>
                  <a:srgbClr val="09F130"/>
                </a:solidFill>
              </a:rPr>
              <a:t>Grønne felt</a:t>
            </a:r>
            <a:r>
              <a:rPr lang="nb-NO" sz="1200" dirty="0"/>
              <a:t>. Det kan f.eks. søkes ut fra deler av navn.</a:t>
            </a:r>
            <a:endParaRPr lang="nb-NO" sz="1200" dirty="0">
              <a:solidFill>
                <a:srgbClr val="09F13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/>
              <a:t>Korriger opplysninger. </a:t>
            </a:r>
            <a:r>
              <a:rPr lang="nb-NO" sz="1200" dirty="0">
                <a:solidFill>
                  <a:srgbClr val="09F130"/>
                </a:solidFill>
              </a:rPr>
              <a:t>Grønne felt </a:t>
            </a:r>
            <a:r>
              <a:rPr lang="nb-NO" sz="1200" dirty="0"/>
              <a:t>kan endres ved å høyre-klikke i feltet og velge «Rediger alle felt».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/>
              <a:t>Lagre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sz="1200" dirty="0"/>
          </a:p>
        </p:txBody>
      </p:sp>
      <p:cxnSp>
        <p:nvCxnSpPr>
          <p:cNvPr id="9" name="Rett pilkobling 8">
            <a:extLst>
              <a:ext uri="{FF2B5EF4-FFF2-40B4-BE49-F238E27FC236}">
                <a16:creationId xmlns:a16="http://schemas.microsoft.com/office/drawing/2014/main" id="{B1FFC010-0813-44DF-8CBB-4E20AF8C96DC}"/>
              </a:ext>
            </a:extLst>
          </p:cNvPr>
          <p:cNvCxnSpPr/>
          <p:nvPr/>
        </p:nvCxnSpPr>
        <p:spPr>
          <a:xfrm flipH="1" flipV="1">
            <a:off x="2038525" y="2776756"/>
            <a:ext cx="4045591" cy="838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tt pilkobling 10">
            <a:extLst>
              <a:ext uri="{FF2B5EF4-FFF2-40B4-BE49-F238E27FC236}">
                <a16:creationId xmlns:a16="http://schemas.microsoft.com/office/drawing/2014/main" id="{36EFEDB4-C9D0-4CAE-A250-0873B89D3ED1}"/>
              </a:ext>
            </a:extLst>
          </p:cNvPr>
          <p:cNvCxnSpPr/>
          <p:nvPr/>
        </p:nvCxnSpPr>
        <p:spPr>
          <a:xfrm flipH="1" flipV="1">
            <a:off x="1679896" y="2550254"/>
            <a:ext cx="4404220" cy="3271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tt pilkobling 12">
            <a:extLst>
              <a:ext uri="{FF2B5EF4-FFF2-40B4-BE49-F238E27FC236}">
                <a16:creationId xmlns:a16="http://schemas.microsoft.com/office/drawing/2014/main" id="{DFDD35FD-FD1F-45B8-9280-FE63600E31B8}"/>
              </a:ext>
            </a:extLst>
          </p:cNvPr>
          <p:cNvCxnSpPr/>
          <p:nvPr/>
        </p:nvCxnSpPr>
        <p:spPr>
          <a:xfrm flipH="1">
            <a:off x="2390863" y="2860647"/>
            <a:ext cx="3693253" cy="11241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tt pilkobling 15">
            <a:extLst>
              <a:ext uri="{FF2B5EF4-FFF2-40B4-BE49-F238E27FC236}">
                <a16:creationId xmlns:a16="http://schemas.microsoft.com/office/drawing/2014/main" id="{B16895C9-E0B3-495B-AC15-F1518C6EBA65}"/>
              </a:ext>
            </a:extLst>
          </p:cNvPr>
          <p:cNvCxnSpPr/>
          <p:nvPr/>
        </p:nvCxnSpPr>
        <p:spPr>
          <a:xfrm flipH="1">
            <a:off x="1501743" y="2869035"/>
            <a:ext cx="4582373" cy="11157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37700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879A72C-F601-4104-B0C9-5E5AE1CF4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526" y="200651"/>
            <a:ext cx="7013122" cy="718457"/>
          </a:xfrm>
        </p:spPr>
        <p:txBody>
          <a:bodyPr>
            <a:normAutofit/>
          </a:bodyPr>
          <a:lstStyle/>
          <a:p>
            <a:r>
              <a:rPr lang="nb-NO" sz="3200" b="1" dirty="0">
                <a:solidFill>
                  <a:srgbClr val="00B0F0"/>
                </a:solidFill>
              </a:rPr>
              <a:t>Reskontro – Kunder / Leverandører - Kontakter</a:t>
            </a:r>
            <a:endParaRPr lang="nb-NO" sz="3200" dirty="0">
              <a:solidFill>
                <a:srgbClr val="00B0F0"/>
              </a:solidFill>
            </a:endParaRP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E2029FF5-25F8-4E8A-B01C-BA9D248A494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684" y="360597"/>
            <a:ext cx="1204436" cy="445135"/>
          </a:xfrm>
          <a:prstGeom prst="rect">
            <a:avLst/>
          </a:prstGeom>
        </p:spPr>
      </p:pic>
      <p:pic>
        <p:nvPicPr>
          <p:cNvPr id="4" name="Bilde 3" descr="alphareg  - Lisens: Dygder AS - [SQL-Server: KJERNEN\ALPHAREG - Database: AlphaReg]">
            <a:extLst>
              <a:ext uri="{FF2B5EF4-FFF2-40B4-BE49-F238E27FC236}">
                <a16:creationId xmlns:a16="http://schemas.microsoft.com/office/drawing/2014/main" id="{F489B49D-102C-4B78-8A4F-4275B89CCB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80" y="919107"/>
            <a:ext cx="7716865" cy="5735306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01E2C33D-3237-4F77-B895-3B869F957FE5}"/>
              </a:ext>
            </a:extLst>
          </p:cNvPr>
          <p:cNvSpPr txBox="1"/>
          <p:nvPr/>
        </p:nvSpPr>
        <p:spPr>
          <a:xfrm>
            <a:off x="6237514" y="2631234"/>
            <a:ext cx="20993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Legg inn / endre kundens eller leverandørens kontaktopplysninger.</a:t>
            </a:r>
          </a:p>
          <a:p>
            <a:r>
              <a:rPr lang="nb-NO" sz="1200" dirty="0"/>
              <a:t>Her finner du f.eks. e-post adresse</a:t>
            </a:r>
          </a:p>
        </p:txBody>
      </p:sp>
    </p:spTree>
    <p:extLst>
      <p:ext uri="{BB962C8B-B14F-4D97-AF65-F5344CB8AC3E}">
        <p14:creationId xmlns:p14="http://schemas.microsoft.com/office/powerpoint/2010/main" val="1197760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3DBDD08-11A3-4F76-9D17-E9F68F4BC4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309827" cy="902380"/>
          </a:xfrm>
        </p:spPr>
        <p:txBody>
          <a:bodyPr>
            <a:normAutofit/>
          </a:bodyPr>
          <a:lstStyle/>
          <a:p>
            <a:r>
              <a:rPr lang="nb-NO" dirty="0">
                <a:solidFill>
                  <a:srgbClr val="00B0F0"/>
                </a:solidFill>
              </a:rPr>
              <a:t>Hvordan starte alphareg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E4538DD0-B21E-47C3-9832-AC25CA4F2E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endParaRPr lang="nb-NO" dirty="0"/>
          </a:p>
          <a:p>
            <a:r>
              <a:rPr lang="nb-NO" dirty="0"/>
              <a:t>Etter installasjon av programmet alphareg</a:t>
            </a:r>
          </a:p>
          <a:p>
            <a:r>
              <a:rPr lang="nb-NO" dirty="0"/>
              <a:t>finner du dette ikonet på «skrivebordet»</a:t>
            </a:r>
          </a:p>
        </p:txBody>
      </p:sp>
      <p:pic>
        <p:nvPicPr>
          <p:cNvPr id="5" name="Bilde 4" descr="Skjermutklipp">
            <a:extLst>
              <a:ext uri="{FF2B5EF4-FFF2-40B4-BE49-F238E27FC236}">
                <a16:creationId xmlns:a16="http://schemas.microsoft.com/office/drawing/2014/main" id="{760F7351-FD3B-4AEB-979C-C9F4D6E9E1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060848"/>
            <a:ext cx="905249" cy="1481316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6D9EB3C6-3C67-426E-A7E5-88FE10EFC4B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684" y="360597"/>
            <a:ext cx="1204436" cy="44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789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879A72C-F601-4104-B0C9-5E5AE1CF4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526" y="200651"/>
            <a:ext cx="7013122" cy="718457"/>
          </a:xfrm>
        </p:spPr>
        <p:txBody>
          <a:bodyPr>
            <a:normAutofit/>
          </a:bodyPr>
          <a:lstStyle/>
          <a:p>
            <a:r>
              <a:rPr lang="nb-NO" sz="3200" b="1" dirty="0">
                <a:solidFill>
                  <a:srgbClr val="00B0F0"/>
                </a:solidFill>
              </a:rPr>
              <a:t>Tilgjengelige Moduler i din løsning</a:t>
            </a:r>
            <a:endParaRPr lang="nb-NO" sz="3200" dirty="0">
              <a:solidFill>
                <a:srgbClr val="00B0F0"/>
              </a:solidFill>
            </a:endParaRP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E2029FF5-25F8-4E8A-B01C-BA9D248A494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684" y="360597"/>
            <a:ext cx="1204436" cy="445135"/>
          </a:xfrm>
          <a:prstGeom prst="rect">
            <a:avLst/>
          </a:prstGeom>
        </p:spPr>
      </p:pic>
      <p:pic>
        <p:nvPicPr>
          <p:cNvPr id="4" name="Bilde 3" descr="alphareg  - Lisens: Dygder AS - [SQL-Server: KJERNEN\ALPHAREG - Database: AlphaReg]">
            <a:extLst>
              <a:ext uri="{FF2B5EF4-FFF2-40B4-BE49-F238E27FC236}">
                <a16:creationId xmlns:a16="http://schemas.microsoft.com/office/drawing/2014/main" id="{B356B731-E7E8-4FEF-B6FB-3BD3F8EB42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78" y="919107"/>
            <a:ext cx="7724597" cy="5509014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0725131B-9A49-4AD8-8E46-4002B10F1B16}"/>
              </a:ext>
            </a:extLst>
          </p:cNvPr>
          <p:cNvSpPr/>
          <p:nvPr/>
        </p:nvSpPr>
        <p:spPr>
          <a:xfrm>
            <a:off x="1007706" y="1073020"/>
            <a:ext cx="3540968" cy="3359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EC514F47-54E3-4FBE-8B71-092B5DD79321}"/>
              </a:ext>
            </a:extLst>
          </p:cNvPr>
          <p:cNvSpPr txBox="1"/>
          <p:nvPr/>
        </p:nvSpPr>
        <p:spPr>
          <a:xfrm>
            <a:off x="5794696" y="2416029"/>
            <a:ext cx="22713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Modul-linjen i systemet viser de delene av alphareg-systemet som du har tilgang til</a:t>
            </a:r>
          </a:p>
        </p:txBody>
      </p:sp>
      <p:cxnSp>
        <p:nvCxnSpPr>
          <p:cNvPr id="8" name="Rett pilkobling 7">
            <a:extLst>
              <a:ext uri="{FF2B5EF4-FFF2-40B4-BE49-F238E27FC236}">
                <a16:creationId xmlns:a16="http://schemas.microsoft.com/office/drawing/2014/main" id="{4B3DBEDD-1C63-4D2D-ACCD-51564E878E58}"/>
              </a:ext>
            </a:extLst>
          </p:cNvPr>
          <p:cNvCxnSpPr/>
          <p:nvPr/>
        </p:nvCxnSpPr>
        <p:spPr>
          <a:xfrm flipH="1" flipV="1">
            <a:off x="4548674" y="1308683"/>
            <a:ext cx="2019906" cy="11073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6753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879A72C-F601-4104-B0C9-5E5AE1CF4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526" y="200651"/>
            <a:ext cx="7013122" cy="718457"/>
          </a:xfrm>
        </p:spPr>
        <p:txBody>
          <a:bodyPr>
            <a:normAutofit/>
          </a:bodyPr>
          <a:lstStyle/>
          <a:p>
            <a:r>
              <a:rPr lang="nb-NO" sz="3200" b="1" dirty="0">
                <a:solidFill>
                  <a:srgbClr val="00B0F0"/>
                </a:solidFill>
              </a:rPr>
              <a:t>Hjelp og støtte</a:t>
            </a:r>
            <a:endParaRPr lang="nb-NO" sz="3200" dirty="0">
              <a:solidFill>
                <a:srgbClr val="00B0F0"/>
              </a:solidFill>
            </a:endParaRP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E2029FF5-25F8-4E8A-B01C-BA9D248A494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684" y="360597"/>
            <a:ext cx="1204436" cy="445135"/>
          </a:xfrm>
          <a:prstGeom prst="rect">
            <a:avLst/>
          </a:prstGeom>
        </p:spPr>
      </p:pic>
      <p:pic>
        <p:nvPicPr>
          <p:cNvPr id="4" name="Bilde 3" descr="alphareg  - Lisens: Dygder AS - [SQL-Server: KJERNEN\ALPHAREG - Database: AlphaReg]">
            <a:extLst>
              <a:ext uri="{FF2B5EF4-FFF2-40B4-BE49-F238E27FC236}">
                <a16:creationId xmlns:a16="http://schemas.microsoft.com/office/drawing/2014/main" id="{830A46A2-0C4F-4779-8480-DAF07589E1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79" y="919107"/>
            <a:ext cx="7770830" cy="5541986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A1DDDF00-41C9-4D26-99BD-9B2F296AC3DE}"/>
              </a:ext>
            </a:extLst>
          </p:cNvPr>
          <p:cNvSpPr txBox="1"/>
          <p:nvPr/>
        </p:nvSpPr>
        <p:spPr>
          <a:xfrm>
            <a:off x="6046237" y="2929812"/>
            <a:ext cx="18754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Når du står i et hvilket som helst skjermbilde: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Velg fil</a:t>
            </a:r>
          </a:p>
        </p:txBody>
      </p:sp>
      <p:cxnSp>
        <p:nvCxnSpPr>
          <p:cNvPr id="7" name="Rett pilkobling 6">
            <a:extLst>
              <a:ext uri="{FF2B5EF4-FFF2-40B4-BE49-F238E27FC236}">
                <a16:creationId xmlns:a16="http://schemas.microsoft.com/office/drawing/2014/main" id="{5C092EB8-770B-4A0D-BFBF-AF72B3D31AAE}"/>
              </a:ext>
            </a:extLst>
          </p:cNvPr>
          <p:cNvCxnSpPr/>
          <p:nvPr/>
        </p:nvCxnSpPr>
        <p:spPr>
          <a:xfrm flipH="1" flipV="1">
            <a:off x="1077686" y="1371601"/>
            <a:ext cx="4863582" cy="20900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5488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879A72C-F601-4104-B0C9-5E5AE1CF4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526" y="200651"/>
            <a:ext cx="7013122" cy="718457"/>
          </a:xfrm>
        </p:spPr>
        <p:txBody>
          <a:bodyPr>
            <a:normAutofit/>
          </a:bodyPr>
          <a:lstStyle/>
          <a:p>
            <a:r>
              <a:rPr lang="nb-NO" sz="3200" b="1" dirty="0">
                <a:solidFill>
                  <a:srgbClr val="00B0F0"/>
                </a:solidFill>
              </a:rPr>
              <a:t>Hjelp og støtte</a:t>
            </a:r>
            <a:endParaRPr lang="nb-NO" sz="3200" dirty="0">
              <a:solidFill>
                <a:srgbClr val="00B0F0"/>
              </a:solidFill>
            </a:endParaRP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E2029FF5-25F8-4E8A-B01C-BA9D248A494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684" y="360597"/>
            <a:ext cx="1204436" cy="445135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415C0175-B08C-4982-85E8-F9C0C69FB0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790" y="919107"/>
            <a:ext cx="7746741" cy="5810055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5DCFEA5C-5504-4A28-80F1-0D9866AC3F6A}"/>
              </a:ext>
            </a:extLst>
          </p:cNvPr>
          <p:cNvSpPr txBox="1"/>
          <p:nvPr/>
        </p:nvSpPr>
        <p:spPr>
          <a:xfrm>
            <a:off x="5087516" y="2388637"/>
            <a:ext cx="22673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Velg: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Hjelp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Brukerstøtte</a:t>
            </a:r>
          </a:p>
        </p:txBody>
      </p:sp>
      <p:cxnSp>
        <p:nvCxnSpPr>
          <p:cNvPr id="6" name="Rett pilkobling 5">
            <a:extLst>
              <a:ext uri="{FF2B5EF4-FFF2-40B4-BE49-F238E27FC236}">
                <a16:creationId xmlns:a16="http://schemas.microsoft.com/office/drawing/2014/main" id="{9FE4C3F8-97A0-47B4-8DE3-17045C597DA2}"/>
              </a:ext>
            </a:extLst>
          </p:cNvPr>
          <p:cNvCxnSpPr/>
          <p:nvPr/>
        </p:nvCxnSpPr>
        <p:spPr>
          <a:xfrm flipH="1" flipV="1">
            <a:off x="979714" y="1250302"/>
            <a:ext cx="4205774" cy="1600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tt pilkobling 7">
            <a:extLst>
              <a:ext uri="{FF2B5EF4-FFF2-40B4-BE49-F238E27FC236}">
                <a16:creationId xmlns:a16="http://schemas.microsoft.com/office/drawing/2014/main" id="{CCB08A23-1A19-4F05-818D-D2B6B3E245AD}"/>
              </a:ext>
            </a:extLst>
          </p:cNvPr>
          <p:cNvCxnSpPr/>
          <p:nvPr/>
        </p:nvCxnSpPr>
        <p:spPr>
          <a:xfrm flipH="1" flipV="1">
            <a:off x="1069596" y="1359017"/>
            <a:ext cx="4114800" cy="17616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493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879A72C-F601-4104-B0C9-5E5AE1CF4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526" y="200651"/>
            <a:ext cx="7013122" cy="718457"/>
          </a:xfrm>
        </p:spPr>
        <p:txBody>
          <a:bodyPr>
            <a:normAutofit/>
          </a:bodyPr>
          <a:lstStyle/>
          <a:p>
            <a:r>
              <a:rPr lang="nb-NO" sz="3200" b="1" dirty="0">
                <a:solidFill>
                  <a:srgbClr val="00B0F0"/>
                </a:solidFill>
              </a:rPr>
              <a:t>Hjelp</a:t>
            </a:r>
            <a:endParaRPr lang="nb-NO" sz="3200" dirty="0">
              <a:solidFill>
                <a:srgbClr val="00B0F0"/>
              </a:solidFill>
            </a:endParaRP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E2029FF5-25F8-4E8A-B01C-BA9D248A494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684" y="360597"/>
            <a:ext cx="1204436" cy="445135"/>
          </a:xfrm>
          <a:prstGeom prst="rect">
            <a:avLst/>
          </a:prstGeom>
        </p:spPr>
      </p:pic>
      <p:pic>
        <p:nvPicPr>
          <p:cNvPr id="6" name="Bilde 5" descr="Alphareg - Hjelp">
            <a:extLst>
              <a:ext uri="{FF2B5EF4-FFF2-40B4-BE49-F238E27FC236}">
                <a16:creationId xmlns:a16="http://schemas.microsoft.com/office/drawing/2014/main" id="{68BC9EE6-9010-4004-89AD-475DB9BEA0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97" y="919108"/>
            <a:ext cx="7760858" cy="5461345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0F4C262E-AEF0-429B-AA9B-3DE66A56B584}"/>
              </a:ext>
            </a:extLst>
          </p:cNvPr>
          <p:cNvSpPr txBox="1"/>
          <p:nvPr/>
        </p:nvSpPr>
        <p:spPr>
          <a:xfrm>
            <a:off x="6025243" y="2808514"/>
            <a:ext cx="18614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Her finner du mengder av informasjon bruk av alphareg</a:t>
            </a:r>
          </a:p>
        </p:txBody>
      </p:sp>
      <p:cxnSp>
        <p:nvCxnSpPr>
          <p:cNvPr id="9" name="Rett pilkobling 8">
            <a:extLst>
              <a:ext uri="{FF2B5EF4-FFF2-40B4-BE49-F238E27FC236}">
                <a16:creationId xmlns:a16="http://schemas.microsoft.com/office/drawing/2014/main" id="{CB6BE3A7-735A-4AD8-973B-80B20C357F8E}"/>
              </a:ext>
            </a:extLst>
          </p:cNvPr>
          <p:cNvCxnSpPr/>
          <p:nvPr/>
        </p:nvCxnSpPr>
        <p:spPr>
          <a:xfrm flipH="1" flipV="1">
            <a:off x="2232349" y="2864499"/>
            <a:ext cx="3645937" cy="4385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746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879A72C-F601-4104-B0C9-5E5AE1CF4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526" y="200651"/>
            <a:ext cx="7013122" cy="718457"/>
          </a:xfrm>
        </p:spPr>
        <p:txBody>
          <a:bodyPr>
            <a:normAutofit/>
          </a:bodyPr>
          <a:lstStyle/>
          <a:p>
            <a:r>
              <a:rPr lang="nb-NO" sz="3200" b="1" dirty="0">
                <a:solidFill>
                  <a:srgbClr val="00B0F0"/>
                </a:solidFill>
              </a:rPr>
              <a:t>Brukerstøtte</a:t>
            </a:r>
            <a:endParaRPr lang="nb-NO" sz="3200" dirty="0">
              <a:solidFill>
                <a:srgbClr val="00B0F0"/>
              </a:solidFill>
            </a:endParaRP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E2029FF5-25F8-4E8A-B01C-BA9D248A494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684" y="360597"/>
            <a:ext cx="1204436" cy="445135"/>
          </a:xfrm>
          <a:prstGeom prst="rect">
            <a:avLst/>
          </a:prstGeom>
        </p:spPr>
      </p:pic>
      <p:pic>
        <p:nvPicPr>
          <p:cNvPr id="4" name="Bilde 3" descr="AlphaReg brukerstøtte">
            <a:extLst>
              <a:ext uri="{FF2B5EF4-FFF2-40B4-BE49-F238E27FC236}">
                <a16:creationId xmlns:a16="http://schemas.microsoft.com/office/drawing/2014/main" id="{569DCC1E-110A-4AFF-AA30-DA249C4EDC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78" y="1209258"/>
            <a:ext cx="5072771" cy="4258269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10B636B1-ECAA-4641-8890-67690E03A8A3}"/>
              </a:ext>
            </a:extLst>
          </p:cNvPr>
          <p:cNvSpPr txBox="1"/>
          <p:nvPr/>
        </p:nvSpPr>
        <p:spPr>
          <a:xfrm>
            <a:off x="6445121" y="1782148"/>
            <a:ext cx="21623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Vi hjelper deg: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Vakttelefon 08.30 – 15.30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La oss koble oss opp mot din PC.</a:t>
            </a:r>
          </a:p>
        </p:txBody>
      </p:sp>
      <p:cxnSp>
        <p:nvCxnSpPr>
          <p:cNvPr id="7" name="Rett pilkobling 6">
            <a:extLst>
              <a:ext uri="{FF2B5EF4-FFF2-40B4-BE49-F238E27FC236}">
                <a16:creationId xmlns:a16="http://schemas.microsoft.com/office/drawing/2014/main" id="{BF41F683-9E78-48AC-A4A1-33E5268EA02B}"/>
              </a:ext>
            </a:extLst>
          </p:cNvPr>
          <p:cNvCxnSpPr>
            <a:cxnSpLocks/>
          </p:cNvCxnSpPr>
          <p:nvPr/>
        </p:nvCxnSpPr>
        <p:spPr>
          <a:xfrm flipH="1" flipV="1">
            <a:off x="4448263" y="1653658"/>
            <a:ext cx="2080834" cy="5576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tt pilkobling 8">
            <a:extLst>
              <a:ext uri="{FF2B5EF4-FFF2-40B4-BE49-F238E27FC236}">
                <a16:creationId xmlns:a16="http://schemas.microsoft.com/office/drawing/2014/main" id="{F092FB8D-C95D-46C0-856F-175A3633C48C}"/>
              </a:ext>
            </a:extLst>
          </p:cNvPr>
          <p:cNvCxnSpPr>
            <a:cxnSpLocks/>
          </p:cNvCxnSpPr>
          <p:nvPr/>
        </p:nvCxnSpPr>
        <p:spPr>
          <a:xfrm flipH="1">
            <a:off x="4102217" y="2516697"/>
            <a:ext cx="2441196" cy="24495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EA98E4FF-2FBE-452B-9B84-6023DB1BE7FA}"/>
              </a:ext>
            </a:extLst>
          </p:cNvPr>
          <p:cNvSpPr txBox="1"/>
          <p:nvPr/>
        </p:nvSpPr>
        <p:spPr>
          <a:xfrm>
            <a:off x="1206635" y="5767436"/>
            <a:ext cx="42972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Her lastes det ned en programvare (</a:t>
            </a:r>
            <a:r>
              <a:rPr lang="nb-NO" sz="1200" dirty="0" err="1"/>
              <a:t>TeamViewer</a:t>
            </a:r>
            <a:r>
              <a:rPr lang="nb-NO" sz="1200" dirty="0"/>
              <a:t>) som gir oss tilgang til din skjerm, når du ønsker det og tillater oss å gjøre det. Underveis blir du spurt om du vil «Tillate denne Appen å gjøre endringer på din PC». Dette svarer du Ja på. Deretter sender vi en forespørsel om du tillater oss å koble opp. Dette bekrefter du. Da ser vi din skjerm og kan styre denne.</a:t>
            </a:r>
          </a:p>
        </p:txBody>
      </p:sp>
      <p:cxnSp>
        <p:nvCxnSpPr>
          <p:cNvPr id="12" name="Rett pilkobling 11">
            <a:extLst>
              <a:ext uri="{FF2B5EF4-FFF2-40B4-BE49-F238E27FC236}">
                <a16:creationId xmlns:a16="http://schemas.microsoft.com/office/drawing/2014/main" id="{C476AE99-1FDE-472B-99DA-991CC848879C}"/>
              </a:ext>
            </a:extLst>
          </p:cNvPr>
          <p:cNvCxnSpPr>
            <a:cxnSpLocks/>
            <a:stCxn id="10" idx="0"/>
          </p:cNvCxnSpPr>
          <p:nvPr/>
        </p:nvCxnSpPr>
        <p:spPr>
          <a:xfrm flipV="1">
            <a:off x="3355265" y="5310231"/>
            <a:ext cx="174403" cy="4572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9546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879A72C-F601-4104-B0C9-5E5AE1CF4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526" y="200651"/>
            <a:ext cx="7013122" cy="718457"/>
          </a:xfrm>
        </p:spPr>
        <p:txBody>
          <a:bodyPr>
            <a:normAutofit/>
          </a:bodyPr>
          <a:lstStyle/>
          <a:p>
            <a:r>
              <a:rPr lang="nb-NO" sz="3200" b="1" dirty="0">
                <a:solidFill>
                  <a:srgbClr val="00B0F0"/>
                </a:solidFill>
              </a:rPr>
              <a:t>Lisensinformasjon</a:t>
            </a:r>
            <a:endParaRPr lang="nb-NO" sz="3200" dirty="0">
              <a:solidFill>
                <a:srgbClr val="00B0F0"/>
              </a:solidFill>
            </a:endParaRP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E2029FF5-25F8-4E8A-B01C-BA9D248A494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684" y="360597"/>
            <a:ext cx="1204436" cy="445135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F2E3F561-7EEB-4424-9DCD-5E43443A08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792" y="919107"/>
            <a:ext cx="7615942" cy="5711956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6EB1E230-B81F-40C2-A458-9D5E2C1989D8}"/>
              </a:ext>
            </a:extLst>
          </p:cNvPr>
          <p:cNvSpPr txBox="1"/>
          <p:nvPr/>
        </p:nvSpPr>
        <p:spPr>
          <a:xfrm>
            <a:off x="4953000" y="2088444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Lisensinformasjon må holdes oppdatert.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Velg fil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Vis lisensinformasjon</a:t>
            </a:r>
          </a:p>
        </p:txBody>
      </p:sp>
      <p:cxnSp>
        <p:nvCxnSpPr>
          <p:cNvPr id="6" name="Rett pilkobling 5">
            <a:extLst>
              <a:ext uri="{FF2B5EF4-FFF2-40B4-BE49-F238E27FC236}">
                <a16:creationId xmlns:a16="http://schemas.microsoft.com/office/drawing/2014/main" id="{584564D2-F977-4FAE-8E94-45D221C6C349}"/>
              </a:ext>
            </a:extLst>
          </p:cNvPr>
          <p:cNvCxnSpPr>
            <a:stCxn id="4" idx="1"/>
          </p:cNvCxnSpPr>
          <p:nvPr/>
        </p:nvCxnSpPr>
        <p:spPr>
          <a:xfrm flipH="1" flipV="1">
            <a:off x="889000" y="1083733"/>
            <a:ext cx="4064000" cy="16048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tt pilkobling 7">
            <a:extLst>
              <a:ext uri="{FF2B5EF4-FFF2-40B4-BE49-F238E27FC236}">
                <a16:creationId xmlns:a16="http://schemas.microsoft.com/office/drawing/2014/main" id="{79492C95-A5EB-408E-B7C7-41C883659F07}"/>
              </a:ext>
            </a:extLst>
          </p:cNvPr>
          <p:cNvCxnSpPr/>
          <p:nvPr/>
        </p:nvCxnSpPr>
        <p:spPr>
          <a:xfrm flipH="1" flipV="1">
            <a:off x="1266631" y="2088444"/>
            <a:ext cx="3792894" cy="7200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28360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1615</TotalTime>
  <Words>735</Words>
  <Application>Microsoft Office PowerPoint</Application>
  <PresentationFormat>Skjermfremvisning (4:3)</PresentationFormat>
  <Paragraphs>114</Paragraphs>
  <Slides>28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28</vt:i4>
      </vt:variant>
    </vt:vector>
  </HeadingPairs>
  <TitlesOfParts>
    <vt:vector size="31" baseType="lpstr">
      <vt:lpstr>Arial</vt:lpstr>
      <vt:lpstr>Calibri</vt:lpstr>
      <vt:lpstr>Office-tema</vt:lpstr>
      <vt:lpstr>Innhold</vt:lpstr>
      <vt:lpstr>Regnskapsteori</vt:lpstr>
      <vt:lpstr>Hvordan starte alphareg</vt:lpstr>
      <vt:lpstr>Tilgjengelige Moduler i din løsning</vt:lpstr>
      <vt:lpstr>Hjelp og støtte</vt:lpstr>
      <vt:lpstr>Hjelp og støtte</vt:lpstr>
      <vt:lpstr>Hjelp</vt:lpstr>
      <vt:lpstr>Brukerstøtte</vt:lpstr>
      <vt:lpstr>Lisensinformasjon</vt:lpstr>
      <vt:lpstr>Lisensinformasjon</vt:lpstr>
      <vt:lpstr>Noen grunnleggende forutsetninger for bruk</vt:lpstr>
      <vt:lpstr>Noen grunnleggende forutsetninger for bruk</vt:lpstr>
      <vt:lpstr>Grunndata</vt:lpstr>
      <vt:lpstr>Kontoplan</vt:lpstr>
      <vt:lpstr>Momskoder</vt:lpstr>
      <vt:lpstr>Regnskapsår – Lage nytt</vt:lpstr>
      <vt:lpstr>Regnskapsår – Avslutte </vt:lpstr>
      <vt:lpstr>Regnskapsår – Åpne opp igjen </vt:lpstr>
      <vt:lpstr>Avdeling, prosjekt og kostnadsbærer</vt:lpstr>
      <vt:lpstr>Budsjett</vt:lpstr>
      <vt:lpstr>Innstillinger</vt:lpstr>
      <vt:lpstr>Innstillinger - Bilag</vt:lpstr>
      <vt:lpstr>Innstillinger - Moduler</vt:lpstr>
      <vt:lpstr>Innstillinger - Rapporter</vt:lpstr>
      <vt:lpstr>Innstillinger – Import av banktransaksjoner</vt:lpstr>
      <vt:lpstr>Reskontro – Kunder / Leverandører - Ny </vt:lpstr>
      <vt:lpstr>Reskontro – Kunder / Leverandører - Endre</vt:lpstr>
      <vt:lpstr>Reskontro – Kunder / Leverandører - Kontakter</vt:lpstr>
    </vt:vector>
  </TitlesOfParts>
  <Company>LHL Helse 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Hvordan starte alphareg</dc:title>
  <dc:creator>Stig Terje Tolo</dc:creator>
  <cp:lastModifiedBy>VBI AS</cp:lastModifiedBy>
  <cp:revision>4</cp:revision>
  <dcterms:created xsi:type="dcterms:W3CDTF">2018-02-27T13:56:23Z</dcterms:created>
  <dcterms:modified xsi:type="dcterms:W3CDTF">2023-04-06T10:06:00Z</dcterms:modified>
</cp:coreProperties>
</file>