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10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395F-1941-47F5-BB44-2EA20E157879}" type="datetimeFigureOut">
              <a:rPr lang="nb-NO" smtClean="0"/>
              <a:t>06.04.2023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444D1-4B06-49C4-A57A-55A1DDECD26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79004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395F-1941-47F5-BB44-2EA20E157879}" type="datetimeFigureOut">
              <a:rPr lang="nb-NO" smtClean="0"/>
              <a:t>06.04.2023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444D1-4B06-49C4-A57A-55A1DDECD26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0552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395F-1941-47F5-BB44-2EA20E157879}" type="datetimeFigureOut">
              <a:rPr lang="nb-NO" smtClean="0"/>
              <a:t>06.04.2023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444D1-4B06-49C4-A57A-55A1DDECD26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73680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395F-1941-47F5-BB44-2EA20E157879}" type="datetimeFigureOut">
              <a:rPr lang="nb-NO" smtClean="0"/>
              <a:t>06.04.2023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444D1-4B06-49C4-A57A-55A1DDECD26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6945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395F-1941-47F5-BB44-2EA20E157879}" type="datetimeFigureOut">
              <a:rPr lang="nb-NO" smtClean="0"/>
              <a:t>06.04.2023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444D1-4B06-49C4-A57A-55A1DDECD26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86638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395F-1941-47F5-BB44-2EA20E157879}" type="datetimeFigureOut">
              <a:rPr lang="nb-NO" smtClean="0"/>
              <a:t>06.04.2023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444D1-4B06-49C4-A57A-55A1DDECD26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5088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395F-1941-47F5-BB44-2EA20E157879}" type="datetimeFigureOut">
              <a:rPr lang="nb-NO" smtClean="0"/>
              <a:t>06.04.2023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444D1-4B06-49C4-A57A-55A1DDECD26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87941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395F-1941-47F5-BB44-2EA20E157879}" type="datetimeFigureOut">
              <a:rPr lang="nb-NO" smtClean="0"/>
              <a:t>06.04.2023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444D1-4B06-49C4-A57A-55A1DDECD26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8808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395F-1941-47F5-BB44-2EA20E157879}" type="datetimeFigureOut">
              <a:rPr lang="nb-NO" smtClean="0"/>
              <a:t>06.04.2023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444D1-4B06-49C4-A57A-55A1DDECD26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17062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395F-1941-47F5-BB44-2EA20E157879}" type="datetimeFigureOut">
              <a:rPr lang="nb-NO" smtClean="0"/>
              <a:t>06.04.2023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444D1-4B06-49C4-A57A-55A1DDECD26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80772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395F-1941-47F5-BB44-2EA20E157879}" type="datetimeFigureOut">
              <a:rPr lang="nb-NO" smtClean="0"/>
              <a:t>06.04.2023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444D1-4B06-49C4-A57A-55A1DDECD26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62822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5395F-1941-47F5-BB44-2EA20E157879}" type="datetimeFigureOut">
              <a:rPr lang="nb-NO" smtClean="0"/>
              <a:t>06.04.2023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444D1-4B06-49C4-A57A-55A1DDECD26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049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tm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879A72C-F601-4104-B0C9-5E5AE1CF4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526" y="200651"/>
            <a:ext cx="7013122" cy="718457"/>
          </a:xfrm>
        </p:spPr>
        <p:txBody>
          <a:bodyPr>
            <a:normAutofit/>
          </a:bodyPr>
          <a:lstStyle/>
          <a:p>
            <a:r>
              <a:rPr lang="nb-NO" sz="3200" b="1" dirty="0">
                <a:solidFill>
                  <a:srgbClr val="00B0F0"/>
                </a:solidFill>
              </a:rPr>
              <a:t>Regnskap – Sånn kan det se ut</a:t>
            </a:r>
            <a:endParaRPr lang="nb-NO" sz="3200" dirty="0">
              <a:solidFill>
                <a:srgbClr val="00B0F0"/>
              </a:solidFill>
            </a:endParaRP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E2029FF5-25F8-4E8A-B01C-BA9D248A494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684" y="360597"/>
            <a:ext cx="1204436" cy="445135"/>
          </a:xfrm>
          <a:prstGeom prst="rect">
            <a:avLst/>
          </a:prstGeom>
        </p:spPr>
      </p:pic>
      <p:pic>
        <p:nvPicPr>
          <p:cNvPr id="4" name="Bilde 3" descr="alphareg  - Lisens: Dygder AS - [SQL-Server: KJERNEN\ALPHAREG - Database: AlphaReg]">
            <a:extLst>
              <a:ext uri="{FF2B5EF4-FFF2-40B4-BE49-F238E27FC236}">
                <a16:creationId xmlns:a16="http://schemas.microsoft.com/office/drawing/2014/main" id="{5C883636-CFCB-4BA4-BEF4-319F876794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67" y="881363"/>
            <a:ext cx="8196753" cy="5961275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532ECBFC-1D3C-4271-97C9-1AE16ABB5218}"/>
              </a:ext>
            </a:extLst>
          </p:cNvPr>
          <p:cNvSpPr txBox="1"/>
          <p:nvPr/>
        </p:nvSpPr>
        <p:spPr>
          <a:xfrm>
            <a:off x="7065628" y="4177717"/>
            <a:ext cx="16547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Inkludert: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/>
              <a:t>Avdeling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/>
              <a:t>Reskontro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/>
              <a:t>Prosjekt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/>
              <a:t>Kostnadsbærer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/>
              <a:t>Moms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/>
              <a:t>Hurtigvalg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/>
              <a:t>Bilagsarkiv</a:t>
            </a:r>
          </a:p>
        </p:txBody>
      </p:sp>
      <p:cxnSp>
        <p:nvCxnSpPr>
          <p:cNvPr id="7" name="Rett pilkobling 6">
            <a:extLst>
              <a:ext uri="{FF2B5EF4-FFF2-40B4-BE49-F238E27FC236}">
                <a16:creationId xmlns:a16="http://schemas.microsoft.com/office/drawing/2014/main" id="{6A07ED96-25CF-4DF9-91EF-2CF1956095A3}"/>
              </a:ext>
            </a:extLst>
          </p:cNvPr>
          <p:cNvCxnSpPr/>
          <p:nvPr/>
        </p:nvCxnSpPr>
        <p:spPr>
          <a:xfrm flipH="1" flipV="1">
            <a:off x="2145484" y="2097249"/>
            <a:ext cx="5014520" cy="23992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tt pilkobling 8">
            <a:extLst>
              <a:ext uri="{FF2B5EF4-FFF2-40B4-BE49-F238E27FC236}">
                <a16:creationId xmlns:a16="http://schemas.microsoft.com/office/drawing/2014/main" id="{121E888B-F4C7-4FAC-80B4-3B2B8AB25899}"/>
              </a:ext>
            </a:extLst>
          </p:cNvPr>
          <p:cNvCxnSpPr/>
          <p:nvPr/>
        </p:nvCxnSpPr>
        <p:spPr>
          <a:xfrm flipH="1" flipV="1">
            <a:off x="3624044" y="1963025"/>
            <a:ext cx="3529668" cy="27348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tt pilkobling 10">
            <a:extLst>
              <a:ext uri="{FF2B5EF4-FFF2-40B4-BE49-F238E27FC236}">
                <a16:creationId xmlns:a16="http://schemas.microsoft.com/office/drawing/2014/main" id="{1B41B3F5-E7A7-4717-8FA9-22B13F94BBB8}"/>
              </a:ext>
            </a:extLst>
          </p:cNvPr>
          <p:cNvCxnSpPr/>
          <p:nvPr/>
        </p:nvCxnSpPr>
        <p:spPr>
          <a:xfrm flipH="1" flipV="1">
            <a:off x="3699546" y="2239861"/>
            <a:ext cx="3460459" cy="26257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tt pilkobling 12">
            <a:extLst>
              <a:ext uri="{FF2B5EF4-FFF2-40B4-BE49-F238E27FC236}">
                <a16:creationId xmlns:a16="http://schemas.microsoft.com/office/drawing/2014/main" id="{B513F11A-E6D0-4A41-945C-9BB4B019D1BF}"/>
              </a:ext>
            </a:extLst>
          </p:cNvPr>
          <p:cNvCxnSpPr/>
          <p:nvPr/>
        </p:nvCxnSpPr>
        <p:spPr>
          <a:xfrm flipH="1" flipV="1">
            <a:off x="3617752" y="2407641"/>
            <a:ext cx="3542252" cy="26341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tt pilkobling 15">
            <a:extLst>
              <a:ext uri="{FF2B5EF4-FFF2-40B4-BE49-F238E27FC236}">
                <a16:creationId xmlns:a16="http://schemas.microsoft.com/office/drawing/2014/main" id="{B5D64870-8B5B-454A-9E02-9CF5846795A4}"/>
              </a:ext>
            </a:extLst>
          </p:cNvPr>
          <p:cNvCxnSpPr/>
          <p:nvPr/>
        </p:nvCxnSpPr>
        <p:spPr>
          <a:xfrm flipH="1" flipV="1">
            <a:off x="2504113" y="2843868"/>
            <a:ext cx="4655891" cy="23908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tt pilkobling 17">
            <a:extLst>
              <a:ext uri="{FF2B5EF4-FFF2-40B4-BE49-F238E27FC236}">
                <a16:creationId xmlns:a16="http://schemas.microsoft.com/office/drawing/2014/main" id="{F0093F0D-41C9-4334-AB06-04E59F0C7AF8}"/>
              </a:ext>
            </a:extLst>
          </p:cNvPr>
          <p:cNvCxnSpPr/>
          <p:nvPr/>
        </p:nvCxnSpPr>
        <p:spPr>
          <a:xfrm flipH="1" flipV="1">
            <a:off x="6524537" y="5117285"/>
            <a:ext cx="629175" cy="2936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tt pilkobling 19">
            <a:extLst>
              <a:ext uri="{FF2B5EF4-FFF2-40B4-BE49-F238E27FC236}">
                <a16:creationId xmlns:a16="http://schemas.microsoft.com/office/drawing/2014/main" id="{5E4E869A-E4AC-48C7-AD18-A88D56784EE6}"/>
              </a:ext>
            </a:extLst>
          </p:cNvPr>
          <p:cNvCxnSpPr/>
          <p:nvPr/>
        </p:nvCxnSpPr>
        <p:spPr>
          <a:xfrm>
            <a:off x="7789178" y="5595457"/>
            <a:ext cx="36492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tt pilkobling 21">
            <a:extLst>
              <a:ext uri="{FF2B5EF4-FFF2-40B4-BE49-F238E27FC236}">
                <a16:creationId xmlns:a16="http://schemas.microsoft.com/office/drawing/2014/main" id="{BB453E6C-3401-436B-AD96-38E6B3E572DB}"/>
              </a:ext>
            </a:extLst>
          </p:cNvPr>
          <p:cNvCxnSpPr/>
          <p:nvPr/>
        </p:nvCxnSpPr>
        <p:spPr>
          <a:xfrm flipH="1">
            <a:off x="6826541" y="5578679"/>
            <a:ext cx="2390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3272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879A72C-F601-4104-B0C9-5E5AE1CF4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526" y="200651"/>
            <a:ext cx="7013122" cy="718457"/>
          </a:xfrm>
        </p:spPr>
        <p:txBody>
          <a:bodyPr>
            <a:normAutofit/>
          </a:bodyPr>
          <a:lstStyle/>
          <a:p>
            <a:r>
              <a:rPr lang="nb-NO" sz="3200" b="1" dirty="0">
                <a:solidFill>
                  <a:srgbClr val="00B0F0"/>
                </a:solidFill>
              </a:rPr>
              <a:t>Regnskap – Endre bilagslinje</a:t>
            </a:r>
            <a:endParaRPr lang="nb-NO" sz="3200" dirty="0">
              <a:solidFill>
                <a:srgbClr val="00B0F0"/>
              </a:solidFill>
            </a:endParaRP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E2029FF5-25F8-4E8A-B01C-BA9D248A494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684" y="360597"/>
            <a:ext cx="1204436" cy="445135"/>
          </a:xfrm>
          <a:prstGeom prst="rect">
            <a:avLst/>
          </a:prstGeom>
        </p:spPr>
      </p:pic>
      <p:pic>
        <p:nvPicPr>
          <p:cNvPr id="4" name="Bilde 3" descr="alphareg  - Lisens: Dygder AS - [SQL-Server: KJERNEN\ALPHAREG - Database: AlphaReg]">
            <a:extLst>
              <a:ext uri="{FF2B5EF4-FFF2-40B4-BE49-F238E27FC236}">
                <a16:creationId xmlns:a16="http://schemas.microsoft.com/office/drawing/2014/main" id="{16F76A54-86FE-41AF-9BB4-930F767027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77" y="919108"/>
            <a:ext cx="7695788" cy="5719641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D7E320AC-5D59-4013-86E4-CE3996C1B3C9}"/>
              </a:ext>
            </a:extLst>
          </p:cNvPr>
          <p:cNvSpPr txBox="1"/>
          <p:nvPr/>
        </p:nvSpPr>
        <p:spPr>
          <a:xfrm>
            <a:off x="5074674" y="2152325"/>
            <a:ext cx="1812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/>
              <a:t>Endre bilag ved å klikke på aktuell linje i listen eller ved å søke direkte etter aktuelt bilag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/>
              <a:t>Avansert søk kan også benyttes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/>
              <a:t>Korriger bilaget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/>
              <a:t>Lagre endringen</a:t>
            </a:r>
          </a:p>
        </p:txBody>
      </p:sp>
      <p:cxnSp>
        <p:nvCxnSpPr>
          <p:cNvPr id="7" name="Rett pilkobling 6">
            <a:extLst>
              <a:ext uri="{FF2B5EF4-FFF2-40B4-BE49-F238E27FC236}">
                <a16:creationId xmlns:a16="http://schemas.microsoft.com/office/drawing/2014/main" id="{1159FCD2-B38D-42C8-A25F-214BF5529D12}"/>
              </a:ext>
            </a:extLst>
          </p:cNvPr>
          <p:cNvCxnSpPr>
            <a:cxnSpLocks/>
          </p:cNvCxnSpPr>
          <p:nvPr/>
        </p:nvCxnSpPr>
        <p:spPr>
          <a:xfrm flipH="1">
            <a:off x="2809022" y="2268644"/>
            <a:ext cx="2356499" cy="29325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tt pilkobling 8">
            <a:extLst>
              <a:ext uri="{FF2B5EF4-FFF2-40B4-BE49-F238E27FC236}">
                <a16:creationId xmlns:a16="http://schemas.microsoft.com/office/drawing/2014/main" id="{2C550ADA-59AF-4FDF-B2D7-EBF671D3C5F7}"/>
              </a:ext>
            </a:extLst>
          </p:cNvPr>
          <p:cNvCxnSpPr>
            <a:cxnSpLocks/>
          </p:cNvCxnSpPr>
          <p:nvPr/>
        </p:nvCxnSpPr>
        <p:spPr>
          <a:xfrm flipH="1" flipV="1">
            <a:off x="3139580" y="1565612"/>
            <a:ext cx="2025941" cy="703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tt pilkobling 10">
            <a:extLst>
              <a:ext uri="{FF2B5EF4-FFF2-40B4-BE49-F238E27FC236}">
                <a16:creationId xmlns:a16="http://schemas.microsoft.com/office/drawing/2014/main" id="{F80CCCBF-9879-4D5D-BFAB-FB3250A63D1C}"/>
              </a:ext>
            </a:extLst>
          </p:cNvPr>
          <p:cNvCxnSpPr>
            <a:cxnSpLocks/>
          </p:cNvCxnSpPr>
          <p:nvPr/>
        </p:nvCxnSpPr>
        <p:spPr>
          <a:xfrm flipH="1" flipV="1">
            <a:off x="3139580" y="2752490"/>
            <a:ext cx="2025941" cy="2869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tt pilkobling 12">
            <a:extLst>
              <a:ext uri="{FF2B5EF4-FFF2-40B4-BE49-F238E27FC236}">
                <a16:creationId xmlns:a16="http://schemas.microsoft.com/office/drawing/2014/main" id="{DB55F89D-896B-468A-89B4-EB7391CD7918}"/>
              </a:ext>
            </a:extLst>
          </p:cNvPr>
          <p:cNvCxnSpPr>
            <a:cxnSpLocks/>
          </p:cNvCxnSpPr>
          <p:nvPr/>
        </p:nvCxnSpPr>
        <p:spPr>
          <a:xfrm flipH="1" flipV="1">
            <a:off x="2324262" y="1565612"/>
            <a:ext cx="2841259" cy="16389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tt pilkobling 14">
            <a:extLst>
              <a:ext uri="{FF2B5EF4-FFF2-40B4-BE49-F238E27FC236}">
                <a16:creationId xmlns:a16="http://schemas.microsoft.com/office/drawing/2014/main" id="{A8EC7079-06C2-4315-A764-B11079393FDB}"/>
              </a:ext>
            </a:extLst>
          </p:cNvPr>
          <p:cNvCxnSpPr/>
          <p:nvPr/>
        </p:nvCxnSpPr>
        <p:spPr>
          <a:xfrm flipH="1" flipV="1">
            <a:off x="3139580" y="1820411"/>
            <a:ext cx="2025941" cy="10150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0039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879A72C-F601-4104-B0C9-5E5AE1CF4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526" y="200651"/>
            <a:ext cx="7013122" cy="718457"/>
          </a:xfrm>
        </p:spPr>
        <p:txBody>
          <a:bodyPr>
            <a:normAutofit/>
          </a:bodyPr>
          <a:lstStyle/>
          <a:p>
            <a:r>
              <a:rPr lang="nb-NO" sz="3200" b="1" dirty="0">
                <a:solidFill>
                  <a:srgbClr val="00B0F0"/>
                </a:solidFill>
              </a:rPr>
              <a:t>Regnskap – Kopier bilagslinje</a:t>
            </a:r>
            <a:endParaRPr lang="nb-NO" sz="3200" dirty="0">
              <a:solidFill>
                <a:srgbClr val="00B0F0"/>
              </a:solidFill>
            </a:endParaRP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E2029FF5-25F8-4E8A-B01C-BA9D248A494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684" y="360597"/>
            <a:ext cx="1204436" cy="445135"/>
          </a:xfrm>
          <a:prstGeom prst="rect">
            <a:avLst/>
          </a:prstGeom>
        </p:spPr>
      </p:pic>
      <p:pic>
        <p:nvPicPr>
          <p:cNvPr id="4" name="Bilde 3" descr="alphareg  - Lisens: Dygder AS - [SQL-Server: KJERNEN\ALPHAREG - Database: AlphaReg]">
            <a:extLst>
              <a:ext uri="{FF2B5EF4-FFF2-40B4-BE49-F238E27FC236}">
                <a16:creationId xmlns:a16="http://schemas.microsoft.com/office/drawing/2014/main" id="{121BEBCA-1493-47F9-A56C-1B6840B3D5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32" y="805731"/>
            <a:ext cx="7729650" cy="5744808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38DCA231-153A-4BBD-AD91-8D6C7713BA44}"/>
              </a:ext>
            </a:extLst>
          </p:cNvPr>
          <p:cNvSpPr txBox="1"/>
          <p:nvPr/>
        </p:nvSpPr>
        <p:spPr>
          <a:xfrm>
            <a:off x="5177206" y="1978690"/>
            <a:ext cx="166551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/>
              <a:t>Merk aktuell bilagslinje og trykk </a:t>
            </a:r>
            <a:r>
              <a:rPr lang="nb-NO" sz="1200" dirty="0" err="1"/>
              <a:t>Ctrl</a:t>
            </a:r>
            <a:r>
              <a:rPr lang="nb-NO" sz="1200" dirty="0"/>
              <a:t>-C eller bruk knapp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/>
              <a:t>Ved ordinært bilag dannes et nytt bilag identisk med valgte.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/>
              <a:t>Ved samlebilag danne en ny bilagslinje identisk med valgte.</a:t>
            </a:r>
          </a:p>
        </p:txBody>
      </p:sp>
      <p:cxnSp>
        <p:nvCxnSpPr>
          <p:cNvPr id="9" name="Rett pilkobling 8">
            <a:extLst>
              <a:ext uri="{FF2B5EF4-FFF2-40B4-BE49-F238E27FC236}">
                <a16:creationId xmlns:a16="http://schemas.microsoft.com/office/drawing/2014/main" id="{B7A949E1-6268-4FDD-8C01-2D864614675D}"/>
              </a:ext>
            </a:extLst>
          </p:cNvPr>
          <p:cNvCxnSpPr/>
          <p:nvPr/>
        </p:nvCxnSpPr>
        <p:spPr>
          <a:xfrm flipH="1">
            <a:off x="3038912" y="2105637"/>
            <a:ext cx="2239860" cy="30032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tt pilkobling 10">
            <a:extLst>
              <a:ext uri="{FF2B5EF4-FFF2-40B4-BE49-F238E27FC236}">
                <a16:creationId xmlns:a16="http://schemas.microsoft.com/office/drawing/2014/main" id="{CE6954D3-2050-4557-8AF7-386E356AD1CE}"/>
              </a:ext>
            </a:extLst>
          </p:cNvPr>
          <p:cNvCxnSpPr/>
          <p:nvPr/>
        </p:nvCxnSpPr>
        <p:spPr>
          <a:xfrm flipH="1" flipV="1">
            <a:off x="2164360" y="1442906"/>
            <a:ext cx="3114413" cy="6543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9000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879A72C-F601-4104-B0C9-5E5AE1CF4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526" y="200651"/>
            <a:ext cx="7013122" cy="718457"/>
          </a:xfrm>
        </p:spPr>
        <p:txBody>
          <a:bodyPr>
            <a:normAutofit/>
          </a:bodyPr>
          <a:lstStyle/>
          <a:p>
            <a:r>
              <a:rPr lang="nb-NO" sz="3200" b="1" dirty="0">
                <a:solidFill>
                  <a:srgbClr val="00B0F0"/>
                </a:solidFill>
              </a:rPr>
              <a:t>Regnskap – Slett bilagslinje</a:t>
            </a:r>
            <a:endParaRPr lang="nb-NO" sz="3200" dirty="0">
              <a:solidFill>
                <a:srgbClr val="00B0F0"/>
              </a:solidFill>
            </a:endParaRP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E2029FF5-25F8-4E8A-B01C-BA9D248A494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684" y="360597"/>
            <a:ext cx="1204436" cy="445135"/>
          </a:xfrm>
          <a:prstGeom prst="rect">
            <a:avLst/>
          </a:prstGeom>
        </p:spPr>
      </p:pic>
      <p:pic>
        <p:nvPicPr>
          <p:cNvPr id="4" name="Bilde 3" descr="alphareg  - Lisens: Dygder AS - [SQL-Server: KJERNEN\ALPHAREG - Database: AlphaReg]">
            <a:extLst>
              <a:ext uri="{FF2B5EF4-FFF2-40B4-BE49-F238E27FC236}">
                <a16:creationId xmlns:a16="http://schemas.microsoft.com/office/drawing/2014/main" id="{97DC7282-A651-4FD2-BF2B-CF191122A0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02" y="919108"/>
            <a:ext cx="7650638" cy="5686085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AEC8F08C-CFBA-4B15-8342-7BCB0E8B5EE4}"/>
              </a:ext>
            </a:extLst>
          </p:cNvPr>
          <p:cNvSpPr txBox="1"/>
          <p:nvPr/>
        </p:nvSpPr>
        <p:spPr>
          <a:xfrm>
            <a:off x="5236143" y="2375094"/>
            <a:ext cx="15535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/>
              <a:t>Merk aktuell bilagslinje og trykk </a:t>
            </a:r>
            <a:r>
              <a:rPr lang="nb-NO" sz="1200" dirty="0" err="1"/>
              <a:t>Ctrl-X</a:t>
            </a:r>
            <a:r>
              <a:rPr lang="nb-NO" sz="1200" dirty="0"/>
              <a:t> eller bruk knapp</a:t>
            </a:r>
          </a:p>
        </p:txBody>
      </p:sp>
      <p:cxnSp>
        <p:nvCxnSpPr>
          <p:cNvPr id="7" name="Rett pilkobling 6">
            <a:extLst>
              <a:ext uri="{FF2B5EF4-FFF2-40B4-BE49-F238E27FC236}">
                <a16:creationId xmlns:a16="http://schemas.microsoft.com/office/drawing/2014/main" id="{6B895433-6D24-4259-BD1A-118EF890985D}"/>
              </a:ext>
            </a:extLst>
          </p:cNvPr>
          <p:cNvCxnSpPr>
            <a:cxnSpLocks/>
          </p:cNvCxnSpPr>
          <p:nvPr/>
        </p:nvCxnSpPr>
        <p:spPr>
          <a:xfrm flipH="1">
            <a:off x="2831285" y="2488682"/>
            <a:ext cx="2497822" cy="26789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tt pilkobling 8">
            <a:extLst>
              <a:ext uri="{FF2B5EF4-FFF2-40B4-BE49-F238E27FC236}">
                <a16:creationId xmlns:a16="http://schemas.microsoft.com/office/drawing/2014/main" id="{B697E92D-9D67-439B-B800-027CA3DA5224}"/>
              </a:ext>
            </a:extLst>
          </p:cNvPr>
          <p:cNvCxnSpPr>
            <a:cxnSpLocks/>
          </p:cNvCxnSpPr>
          <p:nvPr/>
        </p:nvCxnSpPr>
        <p:spPr>
          <a:xfrm flipH="1" flipV="1">
            <a:off x="2416030" y="1535186"/>
            <a:ext cx="2913077" cy="9534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7913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879A72C-F601-4104-B0C9-5E5AE1CF4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526" y="200651"/>
            <a:ext cx="7013122" cy="718457"/>
          </a:xfrm>
        </p:spPr>
        <p:txBody>
          <a:bodyPr>
            <a:normAutofit/>
          </a:bodyPr>
          <a:lstStyle/>
          <a:p>
            <a:r>
              <a:rPr lang="nb-NO" sz="3200" b="1" dirty="0">
                <a:solidFill>
                  <a:srgbClr val="00B0F0"/>
                </a:solidFill>
              </a:rPr>
              <a:t>Regnskap – Angre endring av bilagslinje</a:t>
            </a:r>
            <a:endParaRPr lang="nb-NO" sz="3200" dirty="0">
              <a:solidFill>
                <a:srgbClr val="00B0F0"/>
              </a:solidFill>
            </a:endParaRP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E2029FF5-25F8-4E8A-B01C-BA9D248A494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684" y="360597"/>
            <a:ext cx="1204436" cy="445135"/>
          </a:xfrm>
          <a:prstGeom prst="rect">
            <a:avLst/>
          </a:prstGeom>
        </p:spPr>
      </p:pic>
      <p:pic>
        <p:nvPicPr>
          <p:cNvPr id="4" name="Bilde 3" descr="alphareg  - Lisens: Dygder AS - [SQL-Server: KJERNEN\ALPHAREG - Database: AlphaReg]">
            <a:extLst>
              <a:ext uri="{FF2B5EF4-FFF2-40B4-BE49-F238E27FC236}">
                <a16:creationId xmlns:a16="http://schemas.microsoft.com/office/drawing/2014/main" id="{8C81A35D-499F-4509-BA60-495934ED92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80" y="919108"/>
            <a:ext cx="7804746" cy="5800621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E263887C-E025-4B79-9AA5-EABE036DFD96}"/>
              </a:ext>
            </a:extLst>
          </p:cNvPr>
          <p:cNvSpPr txBox="1"/>
          <p:nvPr/>
        </p:nvSpPr>
        <p:spPr>
          <a:xfrm>
            <a:off x="4592973" y="2256639"/>
            <a:ext cx="222727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/>
              <a:t>Angrer du på at du har endret f.eks. i tekstfeltet på et bilag, så kan du bruke angre-knappen. Teksten settes da tilbake til opprinnelig verdi. Dette må gjøres før du lagrer endringen. Du kan også bruke</a:t>
            </a:r>
          </a:p>
          <a:p>
            <a:r>
              <a:rPr lang="nb-NO" sz="1200" dirty="0"/>
              <a:t>                                          hurtigvalget «</a:t>
            </a:r>
            <a:r>
              <a:rPr lang="nb-NO" sz="1200" dirty="0" err="1"/>
              <a:t>Esc</a:t>
            </a:r>
            <a:r>
              <a:rPr lang="nb-NO" sz="1200" dirty="0"/>
              <a:t>».</a:t>
            </a:r>
          </a:p>
          <a:p>
            <a:endParaRPr lang="nb-NO" dirty="0"/>
          </a:p>
        </p:txBody>
      </p:sp>
      <p:cxnSp>
        <p:nvCxnSpPr>
          <p:cNvPr id="8" name="Rett pilkobling 7">
            <a:extLst>
              <a:ext uri="{FF2B5EF4-FFF2-40B4-BE49-F238E27FC236}">
                <a16:creationId xmlns:a16="http://schemas.microsoft.com/office/drawing/2014/main" id="{011E840E-E034-43B4-90EE-74582FD4E0A9}"/>
              </a:ext>
            </a:extLst>
          </p:cNvPr>
          <p:cNvCxnSpPr/>
          <p:nvPr/>
        </p:nvCxnSpPr>
        <p:spPr>
          <a:xfrm flipH="1" flipV="1">
            <a:off x="2598490" y="1535185"/>
            <a:ext cx="2082567" cy="847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61241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879A72C-F601-4104-B0C9-5E5AE1CF4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526" y="200651"/>
            <a:ext cx="7013122" cy="718457"/>
          </a:xfrm>
        </p:spPr>
        <p:txBody>
          <a:bodyPr>
            <a:normAutofit/>
          </a:bodyPr>
          <a:lstStyle/>
          <a:p>
            <a:r>
              <a:rPr lang="nb-NO" sz="3200" b="1" dirty="0">
                <a:solidFill>
                  <a:srgbClr val="00B0F0"/>
                </a:solidFill>
              </a:rPr>
              <a:t>Regnskap – Vise et bilags kontering i Hovedboken</a:t>
            </a:r>
            <a:endParaRPr lang="nb-NO" sz="3200" dirty="0">
              <a:solidFill>
                <a:srgbClr val="00B0F0"/>
              </a:solidFill>
            </a:endParaRP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E2029FF5-25F8-4E8A-B01C-BA9D248A494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684" y="360597"/>
            <a:ext cx="1204436" cy="445135"/>
          </a:xfrm>
          <a:prstGeom prst="rect">
            <a:avLst/>
          </a:prstGeom>
        </p:spPr>
      </p:pic>
      <p:pic>
        <p:nvPicPr>
          <p:cNvPr id="4" name="Bilde 3" descr="alphareg  - Lisens: Dygder AS - [SQL-Server: KJERNEN\ALPHAREG - Database: AlphaReg]">
            <a:extLst>
              <a:ext uri="{FF2B5EF4-FFF2-40B4-BE49-F238E27FC236}">
                <a16:creationId xmlns:a16="http://schemas.microsoft.com/office/drawing/2014/main" id="{A3B84CA2-605A-428C-8C52-BB481DC665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84" y="919108"/>
            <a:ext cx="7691756" cy="5716645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1504BFB0-37B5-4D23-88F8-38689A39F6F6}"/>
              </a:ext>
            </a:extLst>
          </p:cNvPr>
          <p:cNvSpPr txBox="1"/>
          <p:nvPr/>
        </p:nvSpPr>
        <p:spPr>
          <a:xfrm>
            <a:off x="5213481" y="2253936"/>
            <a:ext cx="14205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/>
              <a:t>Du kan skifte mellom bilagsregistrering og visning av bilagets kontering i hovedboken ved disse to knappene.</a:t>
            </a:r>
          </a:p>
        </p:txBody>
      </p:sp>
      <p:cxnSp>
        <p:nvCxnSpPr>
          <p:cNvPr id="7" name="Rett pilkobling 6">
            <a:extLst>
              <a:ext uri="{FF2B5EF4-FFF2-40B4-BE49-F238E27FC236}">
                <a16:creationId xmlns:a16="http://schemas.microsoft.com/office/drawing/2014/main" id="{0EA7768A-D4BF-4701-BBE0-7091F3F2C262}"/>
              </a:ext>
            </a:extLst>
          </p:cNvPr>
          <p:cNvCxnSpPr/>
          <p:nvPr/>
        </p:nvCxnSpPr>
        <p:spPr>
          <a:xfrm flipH="1" flipV="1">
            <a:off x="4667639" y="1810139"/>
            <a:ext cx="629816" cy="5784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tt pilkobling 8">
            <a:extLst>
              <a:ext uri="{FF2B5EF4-FFF2-40B4-BE49-F238E27FC236}">
                <a16:creationId xmlns:a16="http://schemas.microsoft.com/office/drawing/2014/main" id="{EBEE3791-D1A2-49D2-BE88-F867333F140C}"/>
              </a:ext>
            </a:extLst>
          </p:cNvPr>
          <p:cNvCxnSpPr/>
          <p:nvPr/>
        </p:nvCxnSpPr>
        <p:spPr>
          <a:xfrm flipH="1" flipV="1">
            <a:off x="4435679" y="1837189"/>
            <a:ext cx="868260" cy="5620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75408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879A72C-F601-4104-B0C9-5E5AE1CF4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526" y="200651"/>
            <a:ext cx="7013122" cy="718457"/>
          </a:xfrm>
        </p:spPr>
        <p:txBody>
          <a:bodyPr>
            <a:normAutofit/>
          </a:bodyPr>
          <a:lstStyle/>
          <a:p>
            <a:r>
              <a:rPr lang="nb-NO" sz="3200" b="1" dirty="0">
                <a:solidFill>
                  <a:srgbClr val="00B0F0"/>
                </a:solidFill>
              </a:rPr>
              <a:t>Regnskap – Vise et bilags kontering i Hovedboken</a:t>
            </a:r>
            <a:endParaRPr lang="nb-NO" sz="3200" dirty="0">
              <a:solidFill>
                <a:srgbClr val="00B0F0"/>
              </a:solidFill>
            </a:endParaRP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E2029FF5-25F8-4E8A-B01C-BA9D248A494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684" y="360597"/>
            <a:ext cx="1204436" cy="445135"/>
          </a:xfrm>
          <a:prstGeom prst="rect">
            <a:avLst/>
          </a:prstGeom>
        </p:spPr>
      </p:pic>
      <p:pic>
        <p:nvPicPr>
          <p:cNvPr id="4" name="Bilde 3" descr="alphareg  - Lisens: Dygder AS - [SQL-Server: KJERNEN\ALPHAREG - Database: AlphaReg]">
            <a:extLst>
              <a:ext uri="{FF2B5EF4-FFF2-40B4-BE49-F238E27FC236}">
                <a16:creationId xmlns:a16="http://schemas.microsoft.com/office/drawing/2014/main" id="{0309FE1A-758B-46F8-92C3-261601865E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83" y="989045"/>
            <a:ext cx="7758592" cy="5766318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60ED4747-3C6E-4657-8D90-FC5B4918E5CA}"/>
              </a:ext>
            </a:extLst>
          </p:cNvPr>
          <p:cNvSpPr txBox="1"/>
          <p:nvPr/>
        </p:nvSpPr>
        <p:spPr>
          <a:xfrm>
            <a:off x="5801308" y="2211356"/>
            <a:ext cx="22673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/>
              <a:t>Etter å ha valgt «Hovedbok» kommer et bilde som viser deg konteringen i hovedbok.</a:t>
            </a:r>
          </a:p>
          <a:p>
            <a:r>
              <a:rPr lang="nb-NO" sz="1200" dirty="0"/>
              <a:t>     I dette tilfelle viser det et bilag i form av en</a:t>
            </a:r>
          </a:p>
          <a:p>
            <a:r>
              <a:rPr lang="nb-NO" sz="1200" dirty="0"/>
              <a:t>     faktura m/mva. ført mot kundereskontro</a:t>
            </a:r>
          </a:p>
          <a:p>
            <a:endParaRPr lang="nb-NO" sz="1200" dirty="0"/>
          </a:p>
        </p:txBody>
      </p:sp>
      <p:cxnSp>
        <p:nvCxnSpPr>
          <p:cNvPr id="7" name="Rett pilkobling 6">
            <a:extLst>
              <a:ext uri="{FF2B5EF4-FFF2-40B4-BE49-F238E27FC236}">
                <a16:creationId xmlns:a16="http://schemas.microsoft.com/office/drawing/2014/main" id="{3C5AE81E-0B64-412A-BDD2-92822A56B9B2}"/>
              </a:ext>
            </a:extLst>
          </p:cNvPr>
          <p:cNvCxnSpPr/>
          <p:nvPr/>
        </p:nvCxnSpPr>
        <p:spPr>
          <a:xfrm flipH="1" flipV="1">
            <a:off x="4695631" y="1763486"/>
            <a:ext cx="1168659" cy="5598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tt pilkobling 8">
            <a:extLst>
              <a:ext uri="{FF2B5EF4-FFF2-40B4-BE49-F238E27FC236}">
                <a16:creationId xmlns:a16="http://schemas.microsoft.com/office/drawing/2014/main" id="{0C84F1A3-F63A-48AB-812A-6AD519B4234D}"/>
              </a:ext>
            </a:extLst>
          </p:cNvPr>
          <p:cNvCxnSpPr/>
          <p:nvPr/>
        </p:nvCxnSpPr>
        <p:spPr>
          <a:xfrm flipH="1">
            <a:off x="5039687" y="2323322"/>
            <a:ext cx="824603" cy="8393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87388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879A72C-F601-4104-B0C9-5E5AE1CF4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526" y="200651"/>
            <a:ext cx="7013122" cy="718457"/>
          </a:xfrm>
        </p:spPr>
        <p:txBody>
          <a:bodyPr>
            <a:normAutofit/>
          </a:bodyPr>
          <a:lstStyle/>
          <a:p>
            <a:r>
              <a:rPr lang="nb-NO" sz="3200" b="1" dirty="0">
                <a:solidFill>
                  <a:srgbClr val="00B0F0"/>
                </a:solidFill>
              </a:rPr>
              <a:t>Regnskap – Reskontro – </a:t>
            </a:r>
            <a:r>
              <a:rPr lang="nb-NO" sz="3200" b="1" dirty="0" err="1">
                <a:solidFill>
                  <a:srgbClr val="00B0F0"/>
                </a:solidFill>
              </a:rPr>
              <a:t>hurtigregistrere</a:t>
            </a:r>
            <a:r>
              <a:rPr lang="nb-NO" sz="3200" b="1" dirty="0">
                <a:solidFill>
                  <a:srgbClr val="00B0F0"/>
                </a:solidFill>
              </a:rPr>
              <a:t> betaling</a:t>
            </a:r>
            <a:endParaRPr lang="nb-NO" sz="3200" dirty="0">
              <a:solidFill>
                <a:srgbClr val="00B0F0"/>
              </a:solidFill>
            </a:endParaRP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E2029FF5-25F8-4E8A-B01C-BA9D248A494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684" y="360597"/>
            <a:ext cx="1204436" cy="445135"/>
          </a:xfrm>
          <a:prstGeom prst="rect">
            <a:avLst/>
          </a:prstGeom>
        </p:spPr>
      </p:pic>
      <p:pic>
        <p:nvPicPr>
          <p:cNvPr id="4" name="Bilde 3" descr="alphareg  - Lisens: Dygder AS - [SQL-Server: KJERNEN\ALPHAREG - Database: AlphaReg]">
            <a:extLst>
              <a:ext uri="{FF2B5EF4-FFF2-40B4-BE49-F238E27FC236}">
                <a16:creationId xmlns:a16="http://schemas.microsoft.com/office/drawing/2014/main" id="{E2BCDA4F-E1AB-4A38-8E61-00E7BDEE38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01" y="919108"/>
            <a:ext cx="7724141" cy="5740713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29373927-7D7F-4A33-B1B4-49699B1C512B}"/>
              </a:ext>
            </a:extLst>
          </p:cNvPr>
          <p:cNvSpPr txBox="1"/>
          <p:nvPr/>
        </p:nvSpPr>
        <p:spPr>
          <a:xfrm>
            <a:off x="5306939" y="2478280"/>
            <a:ext cx="14100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/>
              <a:t>Lag nytt bilag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/>
              <a:t>Fyll inn fakturanummer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/>
              <a:t>Trykk «Enter»</a:t>
            </a:r>
          </a:p>
          <a:p>
            <a:endParaRPr lang="nb-NO" dirty="0"/>
          </a:p>
        </p:txBody>
      </p:sp>
      <p:cxnSp>
        <p:nvCxnSpPr>
          <p:cNvPr id="7" name="Rett pilkobling 6">
            <a:extLst>
              <a:ext uri="{FF2B5EF4-FFF2-40B4-BE49-F238E27FC236}">
                <a16:creationId xmlns:a16="http://schemas.microsoft.com/office/drawing/2014/main" id="{D0D45EEC-F449-4DA6-9192-04BDCA5656FD}"/>
              </a:ext>
            </a:extLst>
          </p:cNvPr>
          <p:cNvCxnSpPr/>
          <p:nvPr/>
        </p:nvCxnSpPr>
        <p:spPr>
          <a:xfrm flipH="1" flipV="1">
            <a:off x="3505913" y="1615155"/>
            <a:ext cx="1897166" cy="10084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tt pilkobling 8">
            <a:extLst>
              <a:ext uri="{FF2B5EF4-FFF2-40B4-BE49-F238E27FC236}">
                <a16:creationId xmlns:a16="http://schemas.microsoft.com/office/drawing/2014/main" id="{2BCB7FA6-D640-4AB4-BF03-3957932131D2}"/>
              </a:ext>
            </a:extLst>
          </p:cNvPr>
          <p:cNvCxnSpPr/>
          <p:nvPr/>
        </p:nvCxnSpPr>
        <p:spPr>
          <a:xfrm flipH="1" flipV="1">
            <a:off x="3031621" y="2264637"/>
            <a:ext cx="2377867" cy="5298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73050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879A72C-F601-4104-B0C9-5E5AE1CF4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526" y="200651"/>
            <a:ext cx="7013122" cy="718457"/>
          </a:xfrm>
        </p:spPr>
        <p:txBody>
          <a:bodyPr>
            <a:normAutofit/>
          </a:bodyPr>
          <a:lstStyle/>
          <a:p>
            <a:r>
              <a:rPr lang="nb-NO" sz="3200" b="1" dirty="0">
                <a:solidFill>
                  <a:srgbClr val="00B0F0"/>
                </a:solidFill>
              </a:rPr>
              <a:t>Regnskap – Reskontro – </a:t>
            </a:r>
            <a:r>
              <a:rPr lang="nb-NO" sz="3200" b="1" dirty="0" err="1">
                <a:solidFill>
                  <a:srgbClr val="00B0F0"/>
                </a:solidFill>
              </a:rPr>
              <a:t>hurtigregistrere</a:t>
            </a:r>
            <a:r>
              <a:rPr lang="nb-NO" sz="3200" b="1" dirty="0">
                <a:solidFill>
                  <a:srgbClr val="00B0F0"/>
                </a:solidFill>
              </a:rPr>
              <a:t> betaling</a:t>
            </a:r>
            <a:endParaRPr lang="nb-NO" sz="3200" dirty="0">
              <a:solidFill>
                <a:srgbClr val="00B0F0"/>
              </a:solidFill>
            </a:endParaRP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E2029FF5-25F8-4E8A-B01C-BA9D248A494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684" y="360597"/>
            <a:ext cx="1204436" cy="445135"/>
          </a:xfrm>
          <a:prstGeom prst="rect">
            <a:avLst/>
          </a:prstGeom>
        </p:spPr>
      </p:pic>
      <p:pic>
        <p:nvPicPr>
          <p:cNvPr id="4" name="Bilde 3" descr="alphareg  - Lisens: Dygder AS - [SQL-Server: KJERNEN\ALPHAREG - Database: AlphaReg]">
            <a:extLst>
              <a:ext uri="{FF2B5EF4-FFF2-40B4-BE49-F238E27FC236}">
                <a16:creationId xmlns:a16="http://schemas.microsoft.com/office/drawing/2014/main" id="{4E84CB90-C6D0-43EE-AEB1-8ACB445E44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84" y="1023846"/>
            <a:ext cx="7654094" cy="5688653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0891F851-8AF0-4730-9B6E-4ABDD1A005EB}"/>
              </a:ext>
            </a:extLst>
          </p:cNvPr>
          <p:cNvSpPr txBox="1"/>
          <p:nvPr/>
        </p:nvSpPr>
        <p:spPr>
          <a:xfrm>
            <a:off x="5213480" y="2290666"/>
            <a:ext cx="143458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/>
              <a:t>Når fakturanummer finnes så dukker et ferdig utfylt betalingsbilag opp.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/>
              <a:t>Trykk lagre.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/>
              <a:t>Gjelder både kunde- og  leverandørfaktura</a:t>
            </a:r>
          </a:p>
        </p:txBody>
      </p:sp>
      <p:cxnSp>
        <p:nvCxnSpPr>
          <p:cNvPr id="7" name="Rett pilkobling 6">
            <a:extLst>
              <a:ext uri="{FF2B5EF4-FFF2-40B4-BE49-F238E27FC236}">
                <a16:creationId xmlns:a16="http://schemas.microsoft.com/office/drawing/2014/main" id="{7F29CA16-6581-4570-9256-E0905DAD67EE}"/>
              </a:ext>
            </a:extLst>
          </p:cNvPr>
          <p:cNvCxnSpPr>
            <a:cxnSpLocks/>
          </p:cNvCxnSpPr>
          <p:nvPr/>
        </p:nvCxnSpPr>
        <p:spPr>
          <a:xfrm flipH="1" flipV="1">
            <a:off x="4828592" y="2397967"/>
            <a:ext cx="461865" cy="245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tt pilkobling 8">
            <a:extLst>
              <a:ext uri="{FF2B5EF4-FFF2-40B4-BE49-F238E27FC236}">
                <a16:creationId xmlns:a16="http://schemas.microsoft.com/office/drawing/2014/main" id="{3EC94388-B319-4C40-BA20-F501DE95566A}"/>
              </a:ext>
            </a:extLst>
          </p:cNvPr>
          <p:cNvCxnSpPr>
            <a:cxnSpLocks/>
          </p:cNvCxnSpPr>
          <p:nvPr/>
        </p:nvCxnSpPr>
        <p:spPr>
          <a:xfrm flipH="1" flipV="1">
            <a:off x="2283904" y="1661020"/>
            <a:ext cx="3006554" cy="1317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84812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879A72C-F601-4104-B0C9-5E5AE1CF4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526" y="200651"/>
            <a:ext cx="7013122" cy="718457"/>
          </a:xfrm>
        </p:spPr>
        <p:txBody>
          <a:bodyPr>
            <a:normAutofit/>
          </a:bodyPr>
          <a:lstStyle/>
          <a:p>
            <a:r>
              <a:rPr lang="nb-NO" sz="3200" b="1" dirty="0">
                <a:solidFill>
                  <a:srgbClr val="00B0F0"/>
                </a:solidFill>
              </a:rPr>
              <a:t>Regnskap – Hurtigvalg – lage et nytt</a:t>
            </a:r>
            <a:endParaRPr lang="nb-NO" sz="3200" dirty="0">
              <a:solidFill>
                <a:srgbClr val="00B0F0"/>
              </a:solidFill>
            </a:endParaRP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E2029FF5-25F8-4E8A-B01C-BA9D248A494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684" y="360597"/>
            <a:ext cx="1204436" cy="445135"/>
          </a:xfrm>
          <a:prstGeom prst="rect">
            <a:avLst/>
          </a:prstGeom>
        </p:spPr>
      </p:pic>
      <p:pic>
        <p:nvPicPr>
          <p:cNvPr id="6" name="Bilde 5" descr="alphareg  - Lisens: Dygder AS - [SQL-Server: KJERNEN\ALPHAREG - Database: AlphaReg]">
            <a:extLst>
              <a:ext uri="{FF2B5EF4-FFF2-40B4-BE49-F238E27FC236}">
                <a16:creationId xmlns:a16="http://schemas.microsoft.com/office/drawing/2014/main" id="{F0903A59-3786-4A20-8EA3-905092B394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99" y="919108"/>
            <a:ext cx="7777793" cy="4990019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1E070121-E2BA-4AAE-908E-2D9A0AC9A379}"/>
              </a:ext>
            </a:extLst>
          </p:cNvPr>
          <p:cNvSpPr txBox="1"/>
          <p:nvPr/>
        </p:nvSpPr>
        <p:spPr>
          <a:xfrm>
            <a:off x="4832059" y="1988192"/>
            <a:ext cx="19756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/>
              <a:t>Velg et bilag som du ønsker å lage et hurtigvalg ut fra.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/>
              <a:t>Klikk på knappen «Lag nytt hurtigvalg fra aktiv bilagslinje»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/>
              <a:t>En dialog for å danne hurtigvalg kommer fram. Juster og lagre.</a:t>
            </a:r>
          </a:p>
        </p:txBody>
      </p:sp>
      <p:cxnSp>
        <p:nvCxnSpPr>
          <p:cNvPr id="9" name="Rett pilkobling 8">
            <a:extLst>
              <a:ext uri="{FF2B5EF4-FFF2-40B4-BE49-F238E27FC236}">
                <a16:creationId xmlns:a16="http://schemas.microsoft.com/office/drawing/2014/main" id="{020A878D-CB52-45AC-BB71-7F16623161A1}"/>
              </a:ext>
            </a:extLst>
          </p:cNvPr>
          <p:cNvCxnSpPr/>
          <p:nvPr/>
        </p:nvCxnSpPr>
        <p:spPr>
          <a:xfrm flipH="1">
            <a:off x="3359791" y="2114026"/>
            <a:ext cx="1560353" cy="12080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tt pilkobling 10">
            <a:extLst>
              <a:ext uri="{FF2B5EF4-FFF2-40B4-BE49-F238E27FC236}">
                <a16:creationId xmlns:a16="http://schemas.microsoft.com/office/drawing/2014/main" id="{C17D272F-FA87-4400-897B-9EB56B81FE4A}"/>
              </a:ext>
            </a:extLst>
          </p:cNvPr>
          <p:cNvCxnSpPr>
            <a:cxnSpLocks/>
          </p:cNvCxnSpPr>
          <p:nvPr/>
        </p:nvCxnSpPr>
        <p:spPr>
          <a:xfrm flipV="1">
            <a:off x="4920144" y="2080471"/>
            <a:ext cx="2265028" cy="402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Bilde 14" descr="Hurtigvalg">
            <a:extLst>
              <a:ext uri="{FF2B5EF4-FFF2-40B4-BE49-F238E27FC236}">
                <a16:creationId xmlns:a16="http://schemas.microsoft.com/office/drawing/2014/main" id="{B2FF604D-6005-478E-978F-9E2E208047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183" y="3591088"/>
            <a:ext cx="2893622" cy="2105319"/>
          </a:xfrm>
          <a:prstGeom prst="rect">
            <a:avLst/>
          </a:prstGeom>
        </p:spPr>
      </p:pic>
      <p:cxnSp>
        <p:nvCxnSpPr>
          <p:cNvPr id="17" name="Rett pilkobling 16">
            <a:extLst>
              <a:ext uri="{FF2B5EF4-FFF2-40B4-BE49-F238E27FC236}">
                <a16:creationId xmlns:a16="http://schemas.microsoft.com/office/drawing/2014/main" id="{8622E1F0-D1C1-4B66-A446-F9FC5F04BD95}"/>
              </a:ext>
            </a:extLst>
          </p:cNvPr>
          <p:cNvCxnSpPr/>
          <p:nvPr/>
        </p:nvCxnSpPr>
        <p:spPr>
          <a:xfrm flipH="1">
            <a:off x="3974842" y="2856399"/>
            <a:ext cx="945302" cy="9038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24954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879A72C-F601-4104-B0C9-5E5AE1CF4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526" y="200651"/>
            <a:ext cx="7013122" cy="718457"/>
          </a:xfrm>
        </p:spPr>
        <p:txBody>
          <a:bodyPr>
            <a:normAutofit/>
          </a:bodyPr>
          <a:lstStyle/>
          <a:p>
            <a:r>
              <a:rPr lang="nb-NO" sz="3200" b="1" dirty="0">
                <a:solidFill>
                  <a:srgbClr val="00B0F0"/>
                </a:solidFill>
              </a:rPr>
              <a:t>Regnskap – Hurtigvalg – bruke</a:t>
            </a:r>
            <a:endParaRPr lang="nb-NO" sz="3200" dirty="0">
              <a:solidFill>
                <a:srgbClr val="00B0F0"/>
              </a:solidFill>
            </a:endParaRP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E2029FF5-25F8-4E8A-B01C-BA9D248A494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684" y="360597"/>
            <a:ext cx="1204436" cy="445135"/>
          </a:xfrm>
          <a:prstGeom prst="rect">
            <a:avLst/>
          </a:prstGeom>
        </p:spPr>
      </p:pic>
      <p:pic>
        <p:nvPicPr>
          <p:cNvPr id="4" name="Bilde 3" descr="alphareg  - Lisens: Dygder AS - [SQL-Server: KJERNEN\ALPHAREG - Database: AlphaReg]">
            <a:extLst>
              <a:ext uri="{FF2B5EF4-FFF2-40B4-BE49-F238E27FC236}">
                <a16:creationId xmlns:a16="http://schemas.microsoft.com/office/drawing/2014/main" id="{380A784E-0790-429C-8725-6B896104E4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71" y="805732"/>
            <a:ext cx="7618831" cy="5781681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0F15EB2C-B65F-45E2-AEE5-D72EEDA1F87B}"/>
              </a:ext>
            </a:extLst>
          </p:cNvPr>
          <p:cNvSpPr txBox="1"/>
          <p:nvPr/>
        </p:nvSpPr>
        <p:spPr>
          <a:xfrm>
            <a:off x="4857226" y="2290195"/>
            <a:ext cx="20447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/>
              <a:t>Lag nytt bilag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/>
              <a:t>Klikk på hurtigvalg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/>
              <a:t>Bilaget fylles ut automatisk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/>
              <a:t>Juster beløp etc. og lagre</a:t>
            </a:r>
          </a:p>
        </p:txBody>
      </p:sp>
      <p:cxnSp>
        <p:nvCxnSpPr>
          <p:cNvPr id="8" name="Rett pilkobling 7">
            <a:extLst>
              <a:ext uri="{FF2B5EF4-FFF2-40B4-BE49-F238E27FC236}">
                <a16:creationId xmlns:a16="http://schemas.microsoft.com/office/drawing/2014/main" id="{77F7B19B-4A07-47CC-8E4F-3AE004D9198F}"/>
              </a:ext>
            </a:extLst>
          </p:cNvPr>
          <p:cNvCxnSpPr/>
          <p:nvPr/>
        </p:nvCxnSpPr>
        <p:spPr>
          <a:xfrm flipH="1" flipV="1">
            <a:off x="3571141" y="1635853"/>
            <a:ext cx="1912690" cy="8137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tt pilkobling 9">
            <a:extLst>
              <a:ext uri="{FF2B5EF4-FFF2-40B4-BE49-F238E27FC236}">
                <a16:creationId xmlns:a16="http://schemas.microsoft.com/office/drawing/2014/main" id="{D1EE4DD6-70A2-431C-9536-FB00E01EC22D}"/>
              </a:ext>
            </a:extLst>
          </p:cNvPr>
          <p:cNvCxnSpPr/>
          <p:nvPr/>
        </p:nvCxnSpPr>
        <p:spPr>
          <a:xfrm flipV="1">
            <a:off x="4951603" y="2457974"/>
            <a:ext cx="1849772" cy="1510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tt pilkobling 11">
            <a:extLst>
              <a:ext uri="{FF2B5EF4-FFF2-40B4-BE49-F238E27FC236}">
                <a16:creationId xmlns:a16="http://schemas.microsoft.com/office/drawing/2014/main" id="{8CAE1D0B-8635-413A-A4F9-D49376ECA2C5}"/>
              </a:ext>
            </a:extLst>
          </p:cNvPr>
          <p:cNvCxnSpPr/>
          <p:nvPr/>
        </p:nvCxnSpPr>
        <p:spPr>
          <a:xfrm flipH="1">
            <a:off x="4416804" y="2810312"/>
            <a:ext cx="53479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tt pilkobling 14">
            <a:extLst>
              <a:ext uri="{FF2B5EF4-FFF2-40B4-BE49-F238E27FC236}">
                <a16:creationId xmlns:a16="http://schemas.microsoft.com/office/drawing/2014/main" id="{2CF0246A-82CD-4B61-931C-A3AF3E08D3E2}"/>
              </a:ext>
            </a:extLst>
          </p:cNvPr>
          <p:cNvCxnSpPr/>
          <p:nvPr/>
        </p:nvCxnSpPr>
        <p:spPr>
          <a:xfrm flipH="1" flipV="1">
            <a:off x="2032233" y="1476463"/>
            <a:ext cx="2919369" cy="15100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tt pilkobling 16">
            <a:extLst>
              <a:ext uri="{FF2B5EF4-FFF2-40B4-BE49-F238E27FC236}">
                <a16:creationId xmlns:a16="http://schemas.microsoft.com/office/drawing/2014/main" id="{2C893BBE-D5BB-47DB-B65D-F766B47F65C3}"/>
              </a:ext>
            </a:extLst>
          </p:cNvPr>
          <p:cNvCxnSpPr/>
          <p:nvPr/>
        </p:nvCxnSpPr>
        <p:spPr>
          <a:xfrm flipH="1">
            <a:off x="1579228" y="2994871"/>
            <a:ext cx="3372374" cy="268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3675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879A72C-F601-4104-B0C9-5E5AE1CF4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526" y="200651"/>
            <a:ext cx="7013122" cy="718457"/>
          </a:xfrm>
        </p:spPr>
        <p:txBody>
          <a:bodyPr>
            <a:normAutofit/>
          </a:bodyPr>
          <a:lstStyle/>
          <a:p>
            <a:r>
              <a:rPr lang="nb-NO" sz="3200" b="1" dirty="0">
                <a:solidFill>
                  <a:srgbClr val="00B0F0"/>
                </a:solidFill>
              </a:rPr>
              <a:t>Regnskap – Litt mindre avansert</a:t>
            </a:r>
            <a:endParaRPr lang="nb-NO" sz="3200" dirty="0">
              <a:solidFill>
                <a:srgbClr val="00B0F0"/>
              </a:solidFill>
            </a:endParaRP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E2029FF5-25F8-4E8A-B01C-BA9D248A494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684" y="360597"/>
            <a:ext cx="1204436" cy="445135"/>
          </a:xfrm>
          <a:prstGeom prst="rect">
            <a:avLst/>
          </a:prstGeom>
        </p:spPr>
      </p:pic>
      <p:pic>
        <p:nvPicPr>
          <p:cNvPr id="4" name="Bilde 3" descr="alphareg  - Lisens: Dygder AS - [SQL-Server: KJERNEN\ALPHAREG - Database: AlphaReg]">
            <a:extLst>
              <a:ext uri="{FF2B5EF4-FFF2-40B4-BE49-F238E27FC236}">
                <a16:creationId xmlns:a16="http://schemas.microsoft.com/office/drawing/2014/main" id="{86C3C3FE-CDF8-474E-A085-78B0212D6C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86" y="919108"/>
            <a:ext cx="7691757" cy="5716645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6198DDBD-33FB-438D-AC83-7455D4E57E58}"/>
              </a:ext>
            </a:extLst>
          </p:cNvPr>
          <p:cNvSpPr txBox="1"/>
          <p:nvPr/>
        </p:nvSpPr>
        <p:spPr>
          <a:xfrm>
            <a:off x="5756944" y="2424419"/>
            <a:ext cx="13590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Inkludert: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/>
              <a:t>Reskontro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/>
              <a:t>Moms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/>
              <a:t>Hurtigvalg</a:t>
            </a:r>
          </a:p>
        </p:txBody>
      </p:sp>
      <p:cxnSp>
        <p:nvCxnSpPr>
          <p:cNvPr id="7" name="Rett pilkobling 6">
            <a:extLst>
              <a:ext uri="{FF2B5EF4-FFF2-40B4-BE49-F238E27FC236}">
                <a16:creationId xmlns:a16="http://schemas.microsoft.com/office/drawing/2014/main" id="{16DC8696-A6F4-437E-9455-D559F08D7FE8}"/>
              </a:ext>
            </a:extLst>
          </p:cNvPr>
          <p:cNvCxnSpPr/>
          <p:nvPr/>
        </p:nvCxnSpPr>
        <p:spPr>
          <a:xfrm flipH="1" flipV="1">
            <a:off x="5228439" y="2541865"/>
            <a:ext cx="604007" cy="1929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tt pilkobling 8">
            <a:extLst>
              <a:ext uri="{FF2B5EF4-FFF2-40B4-BE49-F238E27FC236}">
                <a16:creationId xmlns:a16="http://schemas.microsoft.com/office/drawing/2014/main" id="{4B2A3CE9-9645-470D-A1F4-2482AF35AE64}"/>
              </a:ext>
            </a:extLst>
          </p:cNvPr>
          <p:cNvCxnSpPr/>
          <p:nvPr/>
        </p:nvCxnSpPr>
        <p:spPr>
          <a:xfrm flipH="1">
            <a:off x="5108896" y="2927759"/>
            <a:ext cx="729842" cy="3276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tt pilkobling 10">
            <a:extLst>
              <a:ext uri="{FF2B5EF4-FFF2-40B4-BE49-F238E27FC236}">
                <a16:creationId xmlns:a16="http://schemas.microsoft.com/office/drawing/2014/main" id="{667C5A6E-3D75-4E93-A228-DF4E46F3C0CE}"/>
              </a:ext>
            </a:extLst>
          </p:cNvPr>
          <p:cNvCxnSpPr/>
          <p:nvPr/>
        </p:nvCxnSpPr>
        <p:spPr>
          <a:xfrm>
            <a:off x="5832445" y="3129094"/>
            <a:ext cx="1101056" cy="5452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88234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879A72C-F601-4104-B0C9-5E5AE1CF4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526" y="200651"/>
            <a:ext cx="7013122" cy="718457"/>
          </a:xfrm>
        </p:spPr>
        <p:txBody>
          <a:bodyPr>
            <a:normAutofit/>
          </a:bodyPr>
          <a:lstStyle/>
          <a:p>
            <a:r>
              <a:rPr lang="nb-NO" sz="3200" b="1" dirty="0">
                <a:solidFill>
                  <a:srgbClr val="00B0F0"/>
                </a:solidFill>
              </a:rPr>
              <a:t>Regnskap – Bilagsarkiv – bruke</a:t>
            </a:r>
            <a:endParaRPr lang="nb-NO" sz="3200" dirty="0">
              <a:solidFill>
                <a:srgbClr val="00B0F0"/>
              </a:solidFill>
            </a:endParaRP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E2029FF5-25F8-4E8A-B01C-BA9D248A494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684" y="360597"/>
            <a:ext cx="1204436" cy="445135"/>
          </a:xfrm>
          <a:prstGeom prst="rect">
            <a:avLst/>
          </a:prstGeom>
        </p:spPr>
      </p:pic>
      <p:pic>
        <p:nvPicPr>
          <p:cNvPr id="4" name="Bilde 3" descr="alphareg  - Lisens: Dygder AS - [SQL-Server: KJERNEN\ALPHAREG - Database: AlphaReg]">
            <a:extLst>
              <a:ext uri="{FF2B5EF4-FFF2-40B4-BE49-F238E27FC236}">
                <a16:creationId xmlns:a16="http://schemas.microsoft.com/office/drawing/2014/main" id="{E7B5ED51-94DC-4EE3-89DA-D8442771E4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84" y="849087"/>
            <a:ext cx="7767734" cy="5747980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0DB5C564-3EC5-4939-8554-60136AB6B589}"/>
              </a:ext>
            </a:extLst>
          </p:cNvPr>
          <p:cNvSpPr txBox="1"/>
          <p:nvPr/>
        </p:nvSpPr>
        <p:spPr>
          <a:xfrm>
            <a:off x="5822302" y="3648269"/>
            <a:ext cx="25145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/>
              <a:t>Lagre alle skannede bilag som PDF i mappen Innboks i bilagsarkivet.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/>
              <a:t>Hent opp bilaget som skal tilknyttes en PDF.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/>
              <a:t>Finn aktuell PDF i arkivet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/>
              <a:t>Velg «Knytt til bilaget. PDF flyttes nå til mappen «Arkiv» i bilagsarkivet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/>
              <a:t>Bilaget vil nå alltid vise den aktuelle tilknyttede PDF-filen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/>
              <a:t>Visning av bilagsarkiv kan slås av og på via knapp.</a:t>
            </a:r>
          </a:p>
        </p:txBody>
      </p:sp>
      <p:cxnSp>
        <p:nvCxnSpPr>
          <p:cNvPr id="7" name="Rett pilkobling 6">
            <a:extLst>
              <a:ext uri="{FF2B5EF4-FFF2-40B4-BE49-F238E27FC236}">
                <a16:creationId xmlns:a16="http://schemas.microsoft.com/office/drawing/2014/main" id="{E2EBEA65-69CE-4B87-8FB3-77759BC7FC9A}"/>
              </a:ext>
            </a:extLst>
          </p:cNvPr>
          <p:cNvCxnSpPr/>
          <p:nvPr/>
        </p:nvCxnSpPr>
        <p:spPr>
          <a:xfrm flipV="1">
            <a:off x="5913276" y="2174034"/>
            <a:ext cx="76978" cy="23326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tt pilkobling 8">
            <a:extLst>
              <a:ext uri="{FF2B5EF4-FFF2-40B4-BE49-F238E27FC236}">
                <a16:creationId xmlns:a16="http://schemas.microsoft.com/office/drawing/2014/main" id="{001CC72D-31E6-4EF0-8B3B-A1B44322151E}"/>
              </a:ext>
            </a:extLst>
          </p:cNvPr>
          <p:cNvCxnSpPr/>
          <p:nvPr/>
        </p:nvCxnSpPr>
        <p:spPr>
          <a:xfrm flipH="1" flipV="1">
            <a:off x="3517084" y="1266738"/>
            <a:ext cx="2403446" cy="39679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11809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879A72C-F601-4104-B0C9-5E5AE1CF4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526" y="200651"/>
            <a:ext cx="7013122" cy="718457"/>
          </a:xfrm>
        </p:spPr>
        <p:txBody>
          <a:bodyPr>
            <a:normAutofit/>
          </a:bodyPr>
          <a:lstStyle/>
          <a:p>
            <a:r>
              <a:rPr lang="nb-NO" sz="3200" b="1" dirty="0">
                <a:solidFill>
                  <a:srgbClr val="00B0F0"/>
                </a:solidFill>
              </a:rPr>
              <a:t>Regnskap – Importere bankfil</a:t>
            </a:r>
            <a:endParaRPr lang="nb-NO" sz="3200" dirty="0">
              <a:solidFill>
                <a:srgbClr val="00B0F0"/>
              </a:solidFill>
            </a:endParaRP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E2029FF5-25F8-4E8A-B01C-BA9D248A494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684" y="360597"/>
            <a:ext cx="1204436" cy="445135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3500CFCE-6BAA-40B9-9D67-6D5BEA56BF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682" y="919107"/>
            <a:ext cx="7626219" cy="5719664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448D4491-4E91-4FEF-958A-CA55A014874A}"/>
              </a:ext>
            </a:extLst>
          </p:cNvPr>
          <p:cNvSpPr txBox="1"/>
          <p:nvPr/>
        </p:nvSpPr>
        <p:spPr>
          <a:xfrm>
            <a:off x="5430417" y="1819470"/>
            <a:ext cx="2085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/>
              <a:t>Stå på «Regnskap»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/>
              <a:t>Velg «Fil» og «Importer bankfil»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/>
              <a:t>En dialog dukker opp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/>
              <a:t>Hent opp fil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/>
              <a:t>Importer</a:t>
            </a:r>
          </a:p>
        </p:txBody>
      </p:sp>
      <p:cxnSp>
        <p:nvCxnSpPr>
          <p:cNvPr id="6" name="Rett pilkobling 5">
            <a:extLst>
              <a:ext uri="{FF2B5EF4-FFF2-40B4-BE49-F238E27FC236}">
                <a16:creationId xmlns:a16="http://schemas.microsoft.com/office/drawing/2014/main" id="{C145D643-FCE9-4736-B18F-900410077CD7}"/>
              </a:ext>
            </a:extLst>
          </p:cNvPr>
          <p:cNvCxnSpPr/>
          <p:nvPr/>
        </p:nvCxnSpPr>
        <p:spPr>
          <a:xfrm flipH="1" flipV="1">
            <a:off x="1224643" y="1632857"/>
            <a:ext cx="4310743" cy="5225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Bilde 7" descr="Importer bankfil">
            <a:extLst>
              <a:ext uri="{FF2B5EF4-FFF2-40B4-BE49-F238E27FC236}">
                <a16:creationId xmlns:a16="http://schemas.microsoft.com/office/drawing/2014/main" id="{F0656724-C52F-4122-BBBC-71C200B163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267" y="3104817"/>
            <a:ext cx="2468332" cy="3396424"/>
          </a:xfrm>
          <a:prstGeom prst="rect">
            <a:avLst/>
          </a:prstGeom>
        </p:spPr>
      </p:pic>
      <p:cxnSp>
        <p:nvCxnSpPr>
          <p:cNvPr id="10" name="Rett pilkobling 9">
            <a:extLst>
              <a:ext uri="{FF2B5EF4-FFF2-40B4-BE49-F238E27FC236}">
                <a16:creationId xmlns:a16="http://schemas.microsoft.com/office/drawing/2014/main" id="{73E882B0-3288-4CB5-828D-402DEBBBCCAE}"/>
              </a:ext>
            </a:extLst>
          </p:cNvPr>
          <p:cNvCxnSpPr/>
          <p:nvPr/>
        </p:nvCxnSpPr>
        <p:spPr>
          <a:xfrm flipH="1">
            <a:off x="4660641" y="2509935"/>
            <a:ext cx="874745" cy="9423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tt pilkobling 11">
            <a:extLst>
              <a:ext uri="{FF2B5EF4-FFF2-40B4-BE49-F238E27FC236}">
                <a16:creationId xmlns:a16="http://schemas.microsoft.com/office/drawing/2014/main" id="{2165575A-0F27-4059-81DB-151868DB1974}"/>
              </a:ext>
            </a:extLst>
          </p:cNvPr>
          <p:cNvCxnSpPr/>
          <p:nvPr/>
        </p:nvCxnSpPr>
        <p:spPr>
          <a:xfrm flipH="1">
            <a:off x="4609324" y="2661363"/>
            <a:ext cx="926062" cy="9647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4597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879A72C-F601-4104-B0C9-5E5AE1CF4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526" y="200651"/>
            <a:ext cx="7013122" cy="718457"/>
          </a:xfrm>
        </p:spPr>
        <p:txBody>
          <a:bodyPr>
            <a:normAutofit/>
          </a:bodyPr>
          <a:lstStyle/>
          <a:p>
            <a:r>
              <a:rPr lang="nb-NO" sz="3200" b="1" dirty="0">
                <a:solidFill>
                  <a:srgbClr val="00B0F0"/>
                </a:solidFill>
              </a:rPr>
              <a:t>Regnskap – Enda mindre avansert</a:t>
            </a:r>
            <a:endParaRPr lang="nb-NO" sz="3200" dirty="0">
              <a:solidFill>
                <a:srgbClr val="00B0F0"/>
              </a:solidFill>
            </a:endParaRP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E2029FF5-25F8-4E8A-B01C-BA9D248A494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684" y="360597"/>
            <a:ext cx="1204436" cy="445135"/>
          </a:xfrm>
          <a:prstGeom prst="rect">
            <a:avLst/>
          </a:prstGeom>
        </p:spPr>
      </p:pic>
      <p:pic>
        <p:nvPicPr>
          <p:cNvPr id="4" name="Bilde 3" descr="alphareg  - Lisens: Dygder AS - [SQL-Server: KJERNEN\ALPHAREG - Database: AlphaReg]">
            <a:extLst>
              <a:ext uri="{FF2B5EF4-FFF2-40B4-BE49-F238E27FC236}">
                <a16:creationId xmlns:a16="http://schemas.microsoft.com/office/drawing/2014/main" id="{86DD6469-36E7-4304-A050-28FDDFECD8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34" y="919107"/>
            <a:ext cx="7726262" cy="5742290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314A6F73-6464-477A-AC56-1CC9A1A5D2F2}"/>
              </a:ext>
            </a:extLst>
          </p:cNvPr>
          <p:cNvSpPr txBox="1"/>
          <p:nvPr/>
        </p:nvSpPr>
        <p:spPr>
          <a:xfrm>
            <a:off x="5961147" y="2362094"/>
            <a:ext cx="9935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/>
              <a:t>Inkludert: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/>
              <a:t>Reskontro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/>
              <a:t>Hurtigvalg</a:t>
            </a:r>
          </a:p>
        </p:txBody>
      </p:sp>
      <p:cxnSp>
        <p:nvCxnSpPr>
          <p:cNvPr id="8" name="Rett pilkobling 7">
            <a:extLst>
              <a:ext uri="{FF2B5EF4-FFF2-40B4-BE49-F238E27FC236}">
                <a16:creationId xmlns:a16="http://schemas.microsoft.com/office/drawing/2014/main" id="{628BCA79-EE31-42E4-A9DE-DD5B6EF6C4B2}"/>
              </a:ext>
            </a:extLst>
          </p:cNvPr>
          <p:cNvCxnSpPr>
            <a:stCxn id="6" idx="1"/>
          </p:cNvCxnSpPr>
          <p:nvPr/>
        </p:nvCxnSpPr>
        <p:spPr>
          <a:xfrm flipH="1" flipV="1">
            <a:off x="5373319" y="2474061"/>
            <a:ext cx="587828" cy="2111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tt pilkobling 9">
            <a:extLst>
              <a:ext uri="{FF2B5EF4-FFF2-40B4-BE49-F238E27FC236}">
                <a16:creationId xmlns:a16="http://schemas.microsoft.com/office/drawing/2014/main" id="{8C580452-B5A7-4074-B45E-F47C3A6B3944}"/>
              </a:ext>
            </a:extLst>
          </p:cNvPr>
          <p:cNvCxnSpPr>
            <a:cxnSpLocks/>
          </p:cNvCxnSpPr>
          <p:nvPr/>
        </p:nvCxnSpPr>
        <p:spPr>
          <a:xfrm>
            <a:off x="6049756" y="2869035"/>
            <a:ext cx="890037" cy="5285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7337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879A72C-F601-4104-B0C9-5E5AE1CF4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526" y="200651"/>
            <a:ext cx="7013122" cy="718457"/>
          </a:xfrm>
        </p:spPr>
        <p:txBody>
          <a:bodyPr>
            <a:normAutofit/>
          </a:bodyPr>
          <a:lstStyle/>
          <a:p>
            <a:r>
              <a:rPr lang="nb-NO" sz="3200" b="1" dirty="0">
                <a:solidFill>
                  <a:srgbClr val="00B0F0"/>
                </a:solidFill>
              </a:rPr>
              <a:t>Regnskap – Enklere kan det ikke bli</a:t>
            </a:r>
            <a:endParaRPr lang="nb-NO" sz="3200" dirty="0">
              <a:solidFill>
                <a:srgbClr val="00B0F0"/>
              </a:solidFill>
            </a:endParaRP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E2029FF5-25F8-4E8A-B01C-BA9D248A494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684" y="360597"/>
            <a:ext cx="1204436" cy="445135"/>
          </a:xfrm>
          <a:prstGeom prst="rect">
            <a:avLst/>
          </a:prstGeom>
        </p:spPr>
      </p:pic>
      <p:pic>
        <p:nvPicPr>
          <p:cNvPr id="4" name="Bilde 3" descr="alphareg  - Lisens: Dygder AS - [SQL-Server: KJERNEN\ALPHAREG - Database: AlphaReg]">
            <a:extLst>
              <a:ext uri="{FF2B5EF4-FFF2-40B4-BE49-F238E27FC236}">
                <a16:creationId xmlns:a16="http://schemas.microsoft.com/office/drawing/2014/main" id="{55F810DA-67D4-408A-8C52-BF8408CD0D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88" y="919107"/>
            <a:ext cx="7741975" cy="5753968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35FC8C6D-E69F-42A2-88F9-B679B836F4CE}"/>
              </a:ext>
            </a:extLst>
          </p:cNvPr>
          <p:cNvSpPr txBox="1"/>
          <p:nvPr/>
        </p:nvSpPr>
        <p:spPr>
          <a:xfrm>
            <a:off x="5913276" y="2313992"/>
            <a:ext cx="993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Inkludert: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/>
              <a:t>Hurtigvalg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FE4893C8-F3FB-452E-9CB2-D30FDFC6C89F}"/>
              </a:ext>
            </a:extLst>
          </p:cNvPr>
          <p:cNvSpPr txBox="1"/>
          <p:nvPr/>
        </p:nvSpPr>
        <p:spPr>
          <a:xfrm>
            <a:off x="3988837" y="2444621"/>
            <a:ext cx="1469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Hurtigvalg kan slås av og på</a:t>
            </a:r>
          </a:p>
        </p:txBody>
      </p:sp>
      <p:cxnSp>
        <p:nvCxnSpPr>
          <p:cNvPr id="8" name="Rett pilkobling 7">
            <a:extLst>
              <a:ext uri="{FF2B5EF4-FFF2-40B4-BE49-F238E27FC236}">
                <a16:creationId xmlns:a16="http://schemas.microsoft.com/office/drawing/2014/main" id="{24E883D8-C7DF-4B67-8230-B67700C7501E}"/>
              </a:ext>
            </a:extLst>
          </p:cNvPr>
          <p:cNvCxnSpPr>
            <a:stCxn id="6" idx="0"/>
          </p:cNvCxnSpPr>
          <p:nvPr/>
        </p:nvCxnSpPr>
        <p:spPr>
          <a:xfrm flipH="1" flipV="1">
            <a:off x="4072813" y="1660851"/>
            <a:ext cx="650810" cy="7837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tt pilkobling 9">
            <a:extLst>
              <a:ext uri="{FF2B5EF4-FFF2-40B4-BE49-F238E27FC236}">
                <a16:creationId xmlns:a16="http://schemas.microsoft.com/office/drawing/2014/main" id="{2436F875-D120-4DE2-8E79-7B247A6D60F1}"/>
              </a:ext>
            </a:extLst>
          </p:cNvPr>
          <p:cNvCxnSpPr/>
          <p:nvPr/>
        </p:nvCxnSpPr>
        <p:spPr>
          <a:xfrm flipH="1">
            <a:off x="5458409" y="2625754"/>
            <a:ext cx="53133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tt pilkobling 11">
            <a:extLst>
              <a:ext uri="{FF2B5EF4-FFF2-40B4-BE49-F238E27FC236}">
                <a16:creationId xmlns:a16="http://schemas.microsoft.com/office/drawing/2014/main" id="{73E04AD0-8B22-4668-80F6-ADEB208DBF22}"/>
              </a:ext>
            </a:extLst>
          </p:cNvPr>
          <p:cNvCxnSpPr/>
          <p:nvPr/>
        </p:nvCxnSpPr>
        <p:spPr>
          <a:xfrm>
            <a:off x="5996031" y="2650922"/>
            <a:ext cx="910955" cy="9899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7305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879A72C-F601-4104-B0C9-5E5AE1CF4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526" y="200651"/>
            <a:ext cx="7013122" cy="718457"/>
          </a:xfrm>
        </p:spPr>
        <p:txBody>
          <a:bodyPr>
            <a:normAutofit/>
          </a:bodyPr>
          <a:lstStyle/>
          <a:p>
            <a:r>
              <a:rPr lang="nb-NO" sz="3200" b="1" dirty="0">
                <a:solidFill>
                  <a:srgbClr val="00B0F0"/>
                </a:solidFill>
              </a:rPr>
              <a:t>Regnskap – Ordinært bilag</a:t>
            </a:r>
            <a:endParaRPr lang="nb-NO" sz="3200" dirty="0">
              <a:solidFill>
                <a:srgbClr val="00B0F0"/>
              </a:solidFill>
            </a:endParaRP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E2029FF5-25F8-4E8A-B01C-BA9D248A494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684" y="360597"/>
            <a:ext cx="1204436" cy="445135"/>
          </a:xfrm>
          <a:prstGeom prst="rect">
            <a:avLst/>
          </a:prstGeom>
        </p:spPr>
      </p:pic>
      <p:pic>
        <p:nvPicPr>
          <p:cNvPr id="4" name="Bilde 3" descr="alphareg  - Lisens: Dygder AS - [SQL-Server: KJERNEN\ALPHAREG - Database: AlphaReg]">
            <a:extLst>
              <a:ext uri="{FF2B5EF4-FFF2-40B4-BE49-F238E27FC236}">
                <a16:creationId xmlns:a16="http://schemas.microsoft.com/office/drawing/2014/main" id="{E763DAD8-6380-4706-A9BE-A3CE095D4C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21" y="977831"/>
            <a:ext cx="7767083" cy="5772629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D8A9ABEE-9BE0-4F69-950A-C905D3477588}"/>
              </a:ext>
            </a:extLst>
          </p:cNvPr>
          <p:cNvSpPr txBox="1"/>
          <p:nvPr/>
        </p:nvSpPr>
        <p:spPr>
          <a:xfrm>
            <a:off x="5052270" y="2154890"/>
            <a:ext cx="167360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/>
              <a:t>Lag nytt bilag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/>
              <a:t>Velg dato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/>
              <a:t>Fyll inn tekst, debet og kredit konto samt beløp.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/>
              <a:t>Trykk alltid «Enter» etter hvert felt. Neste bilag kommer automatisk opp etter «Enter» på beløpsfelt</a:t>
            </a:r>
          </a:p>
          <a:p>
            <a:endParaRPr lang="nb-NO" sz="1200" dirty="0"/>
          </a:p>
          <a:p>
            <a:endParaRPr lang="nb-NO" sz="1200" dirty="0"/>
          </a:p>
        </p:txBody>
      </p:sp>
      <p:cxnSp>
        <p:nvCxnSpPr>
          <p:cNvPr id="7" name="Rett pilkobling 6">
            <a:extLst>
              <a:ext uri="{FF2B5EF4-FFF2-40B4-BE49-F238E27FC236}">
                <a16:creationId xmlns:a16="http://schemas.microsoft.com/office/drawing/2014/main" id="{2A3EE683-5DCE-4412-8C97-079B4C153799}"/>
              </a:ext>
            </a:extLst>
          </p:cNvPr>
          <p:cNvCxnSpPr>
            <a:cxnSpLocks/>
          </p:cNvCxnSpPr>
          <p:nvPr/>
        </p:nvCxnSpPr>
        <p:spPr>
          <a:xfrm flipH="1" flipV="1">
            <a:off x="3422709" y="1719744"/>
            <a:ext cx="1717646" cy="5704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tt pilkobling 8">
            <a:extLst>
              <a:ext uri="{FF2B5EF4-FFF2-40B4-BE49-F238E27FC236}">
                <a16:creationId xmlns:a16="http://schemas.microsoft.com/office/drawing/2014/main" id="{F734F6D4-3E3B-4747-904B-E3B5A3190879}"/>
              </a:ext>
            </a:extLst>
          </p:cNvPr>
          <p:cNvCxnSpPr>
            <a:cxnSpLocks/>
          </p:cNvCxnSpPr>
          <p:nvPr/>
        </p:nvCxnSpPr>
        <p:spPr>
          <a:xfrm flipH="1" flipV="1">
            <a:off x="2015477" y="1619076"/>
            <a:ext cx="3124878" cy="6711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tt pilkobling 10">
            <a:extLst>
              <a:ext uri="{FF2B5EF4-FFF2-40B4-BE49-F238E27FC236}">
                <a16:creationId xmlns:a16="http://schemas.microsoft.com/office/drawing/2014/main" id="{CA122FB6-512A-4CD9-BC6D-C8BA9016BE15}"/>
              </a:ext>
            </a:extLst>
          </p:cNvPr>
          <p:cNvCxnSpPr>
            <a:cxnSpLocks/>
          </p:cNvCxnSpPr>
          <p:nvPr/>
        </p:nvCxnSpPr>
        <p:spPr>
          <a:xfrm flipH="1">
            <a:off x="1711355" y="2462294"/>
            <a:ext cx="3429000" cy="963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tt pilkobling 20">
            <a:extLst>
              <a:ext uri="{FF2B5EF4-FFF2-40B4-BE49-F238E27FC236}">
                <a16:creationId xmlns:a16="http://schemas.microsoft.com/office/drawing/2014/main" id="{F62790C2-50DE-46AC-A03F-3E8040BABD0B}"/>
              </a:ext>
            </a:extLst>
          </p:cNvPr>
          <p:cNvCxnSpPr/>
          <p:nvPr/>
        </p:nvCxnSpPr>
        <p:spPr>
          <a:xfrm flipH="1">
            <a:off x="3215081" y="2650921"/>
            <a:ext cx="1925274" cy="3523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1747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879A72C-F601-4104-B0C9-5E5AE1CF4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526" y="200651"/>
            <a:ext cx="7013122" cy="718457"/>
          </a:xfrm>
        </p:spPr>
        <p:txBody>
          <a:bodyPr>
            <a:normAutofit/>
          </a:bodyPr>
          <a:lstStyle/>
          <a:p>
            <a:r>
              <a:rPr lang="nb-NO" sz="3200" b="1" dirty="0">
                <a:solidFill>
                  <a:srgbClr val="00B0F0"/>
                </a:solidFill>
              </a:rPr>
              <a:t>Regnskap – Samlebilag – første linje</a:t>
            </a:r>
            <a:endParaRPr lang="nb-NO" sz="3200" dirty="0">
              <a:solidFill>
                <a:srgbClr val="00B0F0"/>
              </a:solidFill>
            </a:endParaRP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E2029FF5-25F8-4E8A-B01C-BA9D248A494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684" y="360597"/>
            <a:ext cx="1204436" cy="445135"/>
          </a:xfrm>
          <a:prstGeom prst="rect">
            <a:avLst/>
          </a:prstGeom>
        </p:spPr>
      </p:pic>
      <p:pic>
        <p:nvPicPr>
          <p:cNvPr id="4" name="Bilde 3" descr="alphareg  - Lisens: Dygder AS - [SQL-Server: KJERNEN\ALPHAREG - Database: AlphaReg]">
            <a:extLst>
              <a:ext uri="{FF2B5EF4-FFF2-40B4-BE49-F238E27FC236}">
                <a16:creationId xmlns:a16="http://schemas.microsoft.com/office/drawing/2014/main" id="{3E8E1D92-9E95-4EA6-844D-ABDEF3C592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86" y="1626142"/>
            <a:ext cx="7754529" cy="5763298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99FE74BB-0C8A-4CC5-81A3-DA1F69312516}"/>
              </a:ext>
            </a:extLst>
          </p:cNvPr>
          <p:cNvSpPr txBox="1"/>
          <p:nvPr/>
        </p:nvSpPr>
        <p:spPr>
          <a:xfrm>
            <a:off x="4856585" y="2127381"/>
            <a:ext cx="18754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/>
              <a:t>Lag et nytt bilag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/>
              <a:t>Fyll inn tekst og f.eks. kredit konto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/>
              <a:t>Fyll inn beløp og trykk «Enter»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/>
              <a:t>Ny linje kommer automatisk.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/>
              <a:t>Ny linje kan også legges til via knapp</a:t>
            </a:r>
          </a:p>
        </p:txBody>
      </p:sp>
      <p:cxnSp>
        <p:nvCxnSpPr>
          <p:cNvPr id="7" name="Rett pilkobling 6">
            <a:extLst>
              <a:ext uri="{FF2B5EF4-FFF2-40B4-BE49-F238E27FC236}">
                <a16:creationId xmlns:a16="http://schemas.microsoft.com/office/drawing/2014/main" id="{FFB6DAC0-49E6-4CDB-886A-D13EA28206FE}"/>
              </a:ext>
            </a:extLst>
          </p:cNvPr>
          <p:cNvCxnSpPr/>
          <p:nvPr/>
        </p:nvCxnSpPr>
        <p:spPr>
          <a:xfrm flipH="1" flipV="1">
            <a:off x="3408006" y="1539551"/>
            <a:ext cx="1532553" cy="7277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tt pilkobling 8">
            <a:extLst>
              <a:ext uri="{FF2B5EF4-FFF2-40B4-BE49-F238E27FC236}">
                <a16:creationId xmlns:a16="http://schemas.microsoft.com/office/drawing/2014/main" id="{B64C2A83-70C0-4B6F-8434-C81A8D2746DD}"/>
              </a:ext>
            </a:extLst>
          </p:cNvPr>
          <p:cNvCxnSpPr>
            <a:cxnSpLocks/>
          </p:cNvCxnSpPr>
          <p:nvPr/>
        </p:nvCxnSpPr>
        <p:spPr>
          <a:xfrm flipH="1" flipV="1">
            <a:off x="2038525" y="1539551"/>
            <a:ext cx="2902035" cy="720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tt pilkobling 11">
            <a:extLst>
              <a:ext uri="{FF2B5EF4-FFF2-40B4-BE49-F238E27FC236}">
                <a16:creationId xmlns:a16="http://schemas.microsoft.com/office/drawing/2014/main" id="{ACA47023-1294-4B6E-AE05-B45F9648D6D2}"/>
              </a:ext>
            </a:extLst>
          </p:cNvPr>
          <p:cNvCxnSpPr/>
          <p:nvPr/>
        </p:nvCxnSpPr>
        <p:spPr>
          <a:xfrm flipH="1" flipV="1">
            <a:off x="3680670" y="1539552"/>
            <a:ext cx="1259889" cy="14553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tt pilkobling 14">
            <a:extLst>
              <a:ext uri="{FF2B5EF4-FFF2-40B4-BE49-F238E27FC236}">
                <a16:creationId xmlns:a16="http://schemas.microsoft.com/office/drawing/2014/main" id="{E6098C07-B864-48E1-91C0-D78A90325AAD}"/>
              </a:ext>
            </a:extLst>
          </p:cNvPr>
          <p:cNvCxnSpPr/>
          <p:nvPr/>
        </p:nvCxnSpPr>
        <p:spPr>
          <a:xfrm flipH="1" flipV="1">
            <a:off x="1981899" y="1602298"/>
            <a:ext cx="2958660" cy="13925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9223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879A72C-F601-4104-B0C9-5E5AE1CF4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526" y="200651"/>
            <a:ext cx="7013122" cy="718457"/>
          </a:xfrm>
        </p:spPr>
        <p:txBody>
          <a:bodyPr>
            <a:normAutofit/>
          </a:bodyPr>
          <a:lstStyle/>
          <a:p>
            <a:r>
              <a:rPr lang="nb-NO" sz="3200" b="1" dirty="0">
                <a:solidFill>
                  <a:srgbClr val="00B0F0"/>
                </a:solidFill>
              </a:rPr>
              <a:t>Regnskap – Samlebilag – ny linje</a:t>
            </a:r>
            <a:endParaRPr lang="nb-NO" sz="3200" dirty="0">
              <a:solidFill>
                <a:srgbClr val="00B0F0"/>
              </a:solidFill>
            </a:endParaRP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E2029FF5-25F8-4E8A-B01C-BA9D248A494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684" y="360597"/>
            <a:ext cx="1204436" cy="445135"/>
          </a:xfrm>
          <a:prstGeom prst="rect">
            <a:avLst/>
          </a:prstGeom>
        </p:spPr>
      </p:pic>
      <p:pic>
        <p:nvPicPr>
          <p:cNvPr id="4" name="Bilde 3" descr="alphareg  - Lisens: Dygder AS - [SQL-Server: KJERNEN\ALPHAREG - Database: AlphaReg]">
            <a:extLst>
              <a:ext uri="{FF2B5EF4-FFF2-40B4-BE49-F238E27FC236}">
                <a16:creationId xmlns:a16="http://schemas.microsoft.com/office/drawing/2014/main" id="{8F26F6BF-6263-4291-A52E-CAC7B8B264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75" y="919107"/>
            <a:ext cx="7732745" cy="5747108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990B8FFA-42C7-4600-8263-6E6414887F6C}"/>
              </a:ext>
            </a:extLst>
          </p:cNvPr>
          <p:cNvSpPr txBox="1"/>
          <p:nvPr/>
        </p:nvSpPr>
        <p:spPr>
          <a:xfrm>
            <a:off x="5045528" y="2258009"/>
            <a:ext cx="14978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/>
              <a:t>Bilagets neste linje dannes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/>
              <a:t>Forventer at debet konto fylles ut (Gult felt)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/>
              <a:t>Restsaldo på bilaget er rød inntil saldo er null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FE27878C-96BA-4799-9204-B5F8331B8E90}"/>
              </a:ext>
            </a:extLst>
          </p:cNvPr>
          <p:cNvSpPr/>
          <p:nvPr/>
        </p:nvSpPr>
        <p:spPr>
          <a:xfrm>
            <a:off x="981513" y="3624045"/>
            <a:ext cx="849385" cy="41106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1" name="Rett pilkobling 10">
            <a:extLst>
              <a:ext uri="{FF2B5EF4-FFF2-40B4-BE49-F238E27FC236}">
                <a16:creationId xmlns:a16="http://schemas.microsoft.com/office/drawing/2014/main" id="{AA9803CD-C572-4F5F-99A0-87320DD00F20}"/>
              </a:ext>
            </a:extLst>
          </p:cNvPr>
          <p:cNvCxnSpPr/>
          <p:nvPr/>
        </p:nvCxnSpPr>
        <p:spPr>
          <a:xfrm flipH="1">
            <a:off x="1730229" y="2390862"/>
            <a:ext cx="3403834" cy="12331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tt pilkobling 12">
            <a:extLst>
              <a:ext uri="{FF2B5EF4-FFF2-40B4-BE49-F238E27FC236}">
                <a16:creationId xmlns:a16="http://schemas.microsoft.com/office/drawing/2014/main" id="{76C80D51-182D-4E2A-AAEA-7AB5E91CFA9A}"/>
              </a:ext>
            </a:extLst>
          </p:cNvPr>
          <p:cNvCxnSpPr/>
          <p:nvPr/>
        </p:nvCxnSpPr>
        <p:spPr>
          <a:xfrm flipH="1">
            <a:off x="1673604" y="2583809"/>
            <a:ext cx="3460459" cy="3691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tt pilkobling 15">
            <a:extLst>
              <a:ext uri="{FF2B5EF4-FFF2-40B4-BE49-F238E27FC236}">
                <a16:creationId xmlns:a16="http://schemas.microsoft.com/office/drawing/2014/main" id="{1BECD704-DB2F-4AFC-9FC8-E71A75E15019}"/>
              </a:ext>
            </a:extLst>
          </p:cNvPr>
          <p:cNvCxnSpPr/>
          <p:nvPr/>
        </p:nvCxnSpPr>
        <p:spPr>
          <a:xfrm flipH="1">
            <a:off x="4154086" y="2952926"/>
            <a:ext cx="979977" cy="1929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8551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879A72C-F601-4104-B0C9-5E5AE1CF4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526" y="200651"/>
            <a:ext cx="7013122" cy="718457"/>
          </a:xfrm>
        </p:spPr>
        <p:txBody>
          <a:bodyPr>
            <a:normAutofit/>
          </a:bodyPr>
          <a:lstStyle/>
          <a:p>
            <a:r>
              <a:rPr lang="nb-NO" sz="3200" b="1" dirty="0">
                <a:solidFill>
                  <a:srgbClr val="00B0F0"/>
                </a:solidFill>
              </a:rPr>
              <a:t>Regnskap – Søke etter et bilag</a:t>
            </a:r>
            <a:endParaRPr lang="nb-NO" sz="3200" dirty="0">
              <a:solidFill>
                <a:srgbClr val="00B0F0"/>
              </a:solidFill>
            </a:endParaRP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E2029FF5-25F8-4E8A-B01C-BA9D248A494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684" y="360597"/>
            <a:ext cx="1204436" cy="445135"/>
          </a:xfrm>
          <a:prstGeom prst="rect">
            <a:avLst/>
          </a:prstGeom>
        </p:spPr>
      </p:pic>
      <p:pic>
        <p:nvPicPr>
          <p:cNvPr id="4" name="Bilde 3" descr="alphareg  - Lisens: Dygder AS - [SQL-Server: KJERNEN\ALPHAREG - Database: AlphaReg]">
            <a:extLst>
              <a:ext uri="{FF2B5EF4-FFF2-40B4-BE49-F238E27FC236}">
                <a16:creationId xmlns:a16="http://schemas.microsoft.com/office/drawing/2014/main" id="{16F76A54-86FE-41AF-9BB4-930F767027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77" y="919108"/>
            <a:ext cx="7695788" cy="5719641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D7E320AC-5D59-4013-86E4-CE3996C1B3C9}"/>
              </a:ext>
            </a:extLst>
          </p:cNvPr>
          <p:cNvSpPr txBox="1"/>
          <p:nvPr/>
        </p:nvSpPr>
        <p:spPr>
          <a:xfrm>
            <a:off x="5090021" y="2135547"/>
            <a:ext cx="17908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/>
              <a:t>Et bilag finner du ved å bla i listen, søke direkte på bilagsnummer eller ved «Avansert søk»</a:t>
            </a:r>
          </a:p>
          <a:p>
            <a:endParaRPr lang="nb-NO" sz="1200" dirty="0"/>
          </a:p>
        </p:txBody>
      </p:sp>
      <p:cxnSp>
        <p:nvCxnSpPr>
          <p:cNvPr id="7" name="Rett pilkobling 6">
            <a:extLst>
              <a:ext uri="{FF2B5EF4-FFF2-40B4-BE49-F238E27FC236}">
                <a16:creationId xmlns:a16="http://schemas.microsoft.com/office/drawing/2014/main" id="{1159FCD2-B38D-42C8-A25F-214BF5529D12}"/>
              </a:ext>
            </a:extLst>
          </p:cNvPr>
          <p:cNvCxnSpPr>
            <a:cxnSpLocks/>
          </p:cNvCxnSpPr>
          <p:nvPr/>
        </p:nvCxnSpPr>
        <p:spPr>
          <a:xfrm flipH="1">
            <a:off x="2809022" y="2268644"/>
            <a:ext cx="2356499" cy="29325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tt pilkobling 8">
            <a:extLst>
              <a:ext uri="{FF2B5EF4-FFF2-40B4-BE49-F238E27FC236}">
                <a16:creationId xmlns:a16="http://schemas.microsoft.com/office/drawing/2014/main" id="{2C550ADA-59AF-4FDF-B2D7-EBF671D3C5F7}"/>
              </a:ext>
            </a:extLst>
          </p:cNvPr>
          <p:cNvCxnSpPr>
            <a:cxnSpLocks/>
          </p:cNvCxnSpPr>
          <p:nvPr/>
        </p:nvCxnSpPr>
        <p:spPr>
          <a:xfrm flipH="1" flipV="1">
            <a:off x="3139580" y="1565612"/>
            <a:ext cx="2025941" cy="703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tt pilkobling 14">
            <a:extLst>
              <a:ext uri="{FF2B5EF4-FFF2-40B4-BE49-F238E27FC236}">
                <a16:creationId xmlns:a16="http://schemas.microsoft.com/office/drawing/2014/main" id="{A8EC7079-06C2-4315-A764-B11079393FDB}"/>
              </a:ext>
            </a:extLst>
          </p:cNvPr>
          <p:cNvCxnSpPr>
            <a:cxnSpLocks/>
          </p:cNvCxnSpPr>
          <p:nvPr/>
        </p:nvCxnSpPr>
        <p:spPr>
          <a:xfrm flipH="1" flipV="1">
            <a:off x="3139580" y="1820412"/>
            <a:ext cx="2025941" cy="4482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4495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879A72C-F601-4104-B0C9-5E5AE1CF4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526" y="200651"/>
            <a:ext cx="7013122" cy="718457"/>
          </a:xfrm>
        </p:spPr>
        <p:txBody>
          <a:bodyPr>
            <a:normAutofit/>
          </a:bodyPr>
          <a:lstStyle/>
          <a:p>
            <a:r>
              <a:rPr lang="nb-NO" sz="3200" b="1" dirty="0">
                <a:solidFill>
                  <a:srgbClr val="00B0F0"/>
                </a:solidFill>
              </a:rPr>
              <a:t>Regnskap – Søke etter et bilag – avansert søk</a:t>
            </a:r>
            <a:endParaRPr lang="nb-NO" sz="3200" dirty="0">
              <a:solidFill>
                <a:srgbClr val="00B0F0"/>
              </a:solidFill>
            </a:endParaRP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E2029FF5-25F8-4E8A-B01C-BA9D248A494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684" y="360597"/>
            <a:ext cx="1204436" cy="445135"/>
          </a:xfrm>
          <a:prstGeom prst="rect">
            <a:avLst/>
          </a:prstGeom>
        </p:spPr>
      </p:pic>
      <p:pic>
        <p:nvPicPr>
          <p:cNvPr id="4" name="Bilde 3" descr="Søk i bilagsregisteret ...">
            <a:extLst>
              <a:ext uri="{FF2B5EF4-FFF2-40B4-BE49-F238E27FC236}">
                <a16:creationId xmlns:a16="http://schemas.microsoft.com/office/drawing/2014/main" id="{3BFFF72F-630E-469D-BD6F-A58CED1D7D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02" y="1176221"/>
            <a:ext cx="5880127" cy="5849166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950130CE-00DF-45CF-8D2F-4B28E2B14A93}"/>
              </a:ext>
            </a:extLst>
          </p:cNvPr>
          <p:cNvSpPr txBox="1"/>
          <p:nvPr/>
        </p:nvSpPr>
        <p:spPr>
          <a:xfrm>
            <a:off x="6927981" y="2995128"/>
            <a:ext cx="20853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Avansert søk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Du kan søke frem ett eller flere bilag ved å angi diverse søkekriterier.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Her kan du også kopiere bilag eller bilagslinjer etter at du har søkt deg frem til aktuelt bilag.</a:t>
            </a:r>
          </a:p>
        </p:txBody>
      </p:sp>
      <p:cxnSp>
        <p:nvCxnSpPr>
          <p:cNvPr id="7" name="Rett pilkobling 6">
            <a:extLst>
              <a:ext uri="{FF2B5EF4-FFF2-40B4-BE49-F238E27FC236}">
                <a16:creationId xmlns:a16="http://schemas.microsoft.com/office/drawing/2014/main" id="{D57C069D-A7C5-4FE6-8DC4-9EE536C9918B}"/>
              </a:ext>
            </a:extLst>
          </p:cNvPr>
          <p:cNvCxnSpPr>
            <a:cxnSpLocks/>
          </p:cNvCxnSpPr>
          <p:nvPr/>
        </p:nvCxnSpPr>
        <p:spPr>
          <a:xfrm flipH="1">
            <a:off x="5878286" y="3456264"/>
            <a:ext cx="1149592" cy="1080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tt pilkobling 9">
            <a:extLst>
              <a:ext uri="{FF2B5EF4-FFF2-40B4-BE49-F238E27FC236}">
                <a16:creationId xmlns:a16="http://schemas.microsoft.com/office/drawing/2014/main" id="{CF8C0A1C-1B22-4EA6-BA54-83D1472321FD}"/>
              </a:ext>
            </a:extLst>
          </p:cNvPr>
          <p:cNvCxnSpPr/>
          <p:nvPr/>
        </p:nvCxnSpPr>
        <p:spPr>
          <a:xfrm flipH="1" flipV="1">
            <a:off x="2032233" y="2273417"/>
            <a:ext cx="5001936" cy="22734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7129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1329</TotalTime>
  <Words>633</Words>
  <Application>Microsoft Office PowerPoint</Application>
  <PresentationFormat>Skjermfremvisning (4:3)</PresentationFormat>
  <Paragraphs>93</Paragraphs>
  <Slides>21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Office-tema</vt:lpstr>
      <vt:lpstr>Regnskap – Sånn kan det se ut</vt:lpstr>
      <vt:lpstr>Regnskap – Litt mindre avansert</vt:lpstr>
      <vt:lpstr>Regnskap – Enda mindre avansert</vt:lpstr>
      <vt:lpstr>Regnskap – Enklere kan det ikke bli</vt:lpstr>
      <vt:lpstr>Regnskap – Ordinært bilag</vt:lpstr>
      <vt:lpstr>Regnskap – Samlebilag – første linje</vt:lpstr>
      <vt:lpstr>Regnskap – Samlebilag – ny linje</vt:lpstr>
      <vt:lpstr>Regnskap – Søke etter et bilag</vt:lpstr>
      <vt:lpstr>Regnskap – Søke etter et bilag – avansert søk</vt:lpstr>
      <vt:lpstr>Regnskap – Endre bilagslinje</vt:lpstr>
      <vt:lpstr>Regnskap – Kopier bilagslinje</vt:lpstr>
      <vt:lpstr>Regnskap – Slett bilagslinje</vt:lpstr>
      <vt:lpstr>Regnskap – Angre endring av bilagslinje</vt:lpstr>
      <vt:lpstr>Regnskap – Vise et bilags kontering i Hovedboken</vt:lpstr>
      <vt:lpstr>Regnskap – Vise et bilags kontering i Hovedboken</vt:lpstr>
      <vt:lpstr>Regnskap – Reskontro – hurtigregistrere betaling</vt:lpstr>
      <vt:lpstr>Regnskap – Reskontro – hurtigregistrere betaling</vt:lpstr>
      <vt:lpstr>Regnskap – Hurtigvalg – lage et nytt</vt:lpstr>
      <vt:lpstr>Regnskap – Hurtigvalg – bruke</vt:lpstr>
      <vt:lpstr>Regnskap – Bilagsarkiv – bruke</vt:lpstr>
      <vt:lpstr>Regnskap – Importere bankfil</vt:lpstr>
    </vt:vector>
  </TitlesOfParts>
  <Company>LHL Helse 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Regnskap – Sånn kan det se ut</dc:title>
  <dc:creator>Stig Terje Tolo</dc:creator>
  <cp:lastModifiedBy>VBI AS</cp:lastModifiedBy>
  <cp:revision>2</cp:revision>
  <dcterms:created xsi:type="dcterms:W3CDTF">2018-02-27T14:17:15Z</dcterms:created>
  <dcterms:modified xsi:type="dcterms:W3CDTF">2023-04-06T10:06:32Z</dcterms:modified>
</cp:coreProperties>
</file>