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BI AS" userId="ab85197d-c73c-4fe7-b779-41628052e941" providerId="ADAL" clId="{F968B726-627E-4D67-998A-A1E0A62E44A8}"/>
    <pc:docChg chg="custSel addSld modSld">
      <pc:chgData name="VBI AS" userId="ab85197d-c73c-4fe7-b779-41628052e941" providerId="ADAL" clId="{F968B726-627E-4D67-998A-A1E0A62E44A8}" dt="2023-04-21T08:49:34.702" v="73" actId="20577"/>
      <pc:docMkLst>
        <pc:docMk/>
      </pc:docMkLst>
      <pc:sldChg chg="modSp new mod">
        <pc:chgData name="VBI AS" userId="ab85197d-c73c-4fe7-b779-41628052e941" providerId="ADAL" clId="{F968B726-627E-4D67-998A-A1E0A62E44A8}" dt="2023-04-21T08:49:34.702" v="73" actId="20577"/>
        <pc:sldMkLst>
          <pc:docMk/>
          <pc:sldMk cId="3558848954" sldId="265"/>
        </pc:sldMkLst>
        <pc:spChg chg="mod">
          <ac:chgData name="VBI AS" userId="ab85197d-c73c-4fe7-b779-41628052e941" providerId="ADAL" clId="{F968B726-627E-4D67-998A-A1E0A62E44A8}" dt="2023-04-21T08:48:35.104" v="11" actId="20577"/>
          <ac:spMkLst>
            <pc:docMk/>
            <pc:sldMk cId="3558848954" sldId="265"/>
            <ac:spMk id="2" creationId="{60141DFB-DADA-5DF3-D0DD-3DD60E67D28D}"/>
          </ac:spMkLst>
        </pc:spChg>
        <pc:spChg chg="mod">
          <ac:chgData name="VBI AS" userId="ab85197d-c73c-4fe7-b779-41628052e941" providerId="ADAL" clId="{F968B726-627E-4D67-998A-A1E0A62E44A8}" dt="2023-04-21T08:49:34.702" v="73" actId="20577"/>
          <ac:spMkLst>
            <pc:docMk/>
            <pc:sldMk cId="3558848954" sldId="265"/>
            <ac:spMk id="3" creationId="{9ADE7B77-7710-CDB6-21B2-302963F4C2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226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41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593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61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140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49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126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284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778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158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717C9-202F-4476-A4A1-9E625FCC5BCD}" type="datetimeFigureOut">
              <a:rPr lang="nb-NO" smtClean="0"/>
              <a:t>21.04.2023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0800-E135-4C26-9ED6-9C061A0E8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578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hl.no/tillitsvalgt/organisasjonshandbok/del-4/#Kasser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Rapporter - Rapportgruppe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A55B1128-E68E-4DBC-BEA2-4E527EB13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783" y="919108"/>
            <a:ext cx="7704754" cy="5778565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98CC0281-9E5D-4C9D-AAB6-6DC185477293}"/>
              </a:ext>
            </a:extLst>
          </p:cNvPr>
          <p:cNvSpPr txBox="1"/>
          <p:nvPr/>
        </p:nvSpPr>
        <p:spPr>
          <a:xfrm>
            <a:off x="3792894" y="2360646"/>
            <a:ext cx="3729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Rapporter finnes i egen fane.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Start med å velge rapportgruppe ved å bruke «nedtrekk»</a:t>
            </a:r>
          </a:p>
          <a:p>
            <a:endParaRPr lang="nb-NO" dirty="0"/>
          </a:p>
        </p:txBody>
      </p:sp>
      <p:cxnSp>
        <p:nvCxnSpPr>
          <p:cNvPr id="6" name="Rett pilkobling 5">
            <a:extLst>
              <a:ext uri="{FF2B5EF4-FFF2-40B4-BE49-F238E27FC236}">
                <a16:creationId xmlns:a16="http://schemas.microsoft.com/office/drawing/2014/main" id="{CF11B2EE-780A-4409-A7F5-29DA58EC2611}"/>
              </a:ext>
            </a:extLst>
          </p:cNvPr>
          <p:cNvCxnSpPr/>
          <p:nvPr/>
        </p:nvCxnSpPr>
        <p:spPr>
          <a:xfrm flipH="1" flipV="1">
            <a:off x="2582248" y="1175657"/>
            <a:ext cx="1315616" cy="1362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pilkobling 7">
            <a:extLst>
              <a:ext uri="{FF2B5EF4-FFF2-40B4-BE49-F238E27FC236}">
                <a16:creationId xmlns:a16="http://schemas.microsoft.com/office/drawing/2014/main" id="{D88DF2DB-36FE-4273-929D-1371AE0C5E07}"/>
              </a:ext>
            </a:extLst>
          </p:cNvPr>
          <p:cNvCxnSpPr/>
          <p:nvPr/>
        </p:nvCxnSpPr>
        <p:spPr>
          <a:xfrm flipH="1" flipV="1">
            <a:off x="2428613" y="1384184"/>
            <a:ext cx="1472268" cy="1438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03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 fontScale="90000"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Rapporter – Rapport under rapportgruppe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34AEBBF1-AA3D-41D0-870D-6BC33C8C2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97" y="805732"/>
            <a:ext cx="7690758" cy="5768069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323E335D-0CB1-4D14-B59A-2AF39C1B5664}"/>
              </a:ext>
            </a:extLst>
          </p:cNvPr>
          <p:cNvSpPr txBox="1"/>
          <p:nvPr/>
        </p:nvSpPr>
        <p:spPr>
          <a:xfrm>
            <a:off x="4510539" y="2464741"/>
            <a:ext cx="313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Velg så hvilken rapport du ønsker, innenfor rapportgruppen. (Også dette via «nedtrekk»)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Klikk så på knappen «Vis».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Rapporten kommer da frem i bildet.</a:t>
            </a:r>
          </a:p>
        </p:txBody>
      </p:sp>
      <p:cxnSp>
        <p:nvCxnSpPr>
          <p:cNvPr id="7" name="Rett pilkobling 6">
            <a:extLst>
              <a:ext uri="{FF2B5EF4-FFF2-40B4-BE49-F238E27FC236}">
                <a16:creationId xmlns:a16="http://schemas.microsoft.com/office/drawing/2014/main" id="{ACA20F43-D6B1-4F22-8706-DEB651589A85}"/>
              </a:ext>
            </a:extLst>
          </p:cNvPr>
          <p:cNvCxnSpPr/>
          <p:nvPr/>
        </p:nvCxnSpPr>
        <p:spPr>
          <a:xfrm flipH="1" flipV="1">
            <a:off x="2386304" y="1364243"/>
            <a:ext cx="2218353" cy="1238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662474BB-93AC-4A76-8349-1C3A023FC4FC}"/>
              </a:ext>
            </a:extLst>
          </p:cNvPr>
          <p:cNvCxnSpPr/>
          <p:nvPr/>
        </p:nvCxnSpPr>
        <p:spPr>
          <a:xfrm flipH="1" flipV="1">
            <a:off x="3359791" y="1364242"/>
            <a:ext cx="1244867" cy="2092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30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Rapporter - utvalg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FD6C2FFD-B86D-4763-81CE-7EF0DDCA5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82" y="919108"/>
            <a:ext cx="7638660" cy="5728995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0B338BA0-B307-43D3-A469-1D1288A704A3}"/>
              </a:ext>
            </a:extLst>
          </p:cNvPr>
          <p:cNvSpPr txBox="1"/>
          <p:nvPr/>
        </p:nvSpPr>
        <p:spPr>
          <a:xfrm>
            <a:off x="2659225" y="2575250"/>
            <a:ext cx="46116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I noen av rapportene kan du gjøre et utvalg i forhold til det du ønsker å vise i rapporten.</a:t>
            </a:r>
          </a:p>
          <a:p>
            <a:r>
              <a:rPr lang="nb-NO" dirty="0"/>
              <a:t>F.eks. Hovedbok:</a:t>
            </a:r>
          </a:p>
          <a:p>
            <a:r>
              <a:rPr lang="nb-NO" dirty="0"/>
              <a:t>Her kan du velge:</a:t>
            </a:r>
          </a:p>
          <a:p>
            <a:r>
              <a:rPr lang="nb-NO" dirty="0"/>
              <a:t>		Fra/til dato</a:t>
            </a:r>
          </a:p>
          <a:p>
            <a:r>
              <a:rPr lang="nb-NO" dirty="0"/>
              <a:t>		Fra/til konto</a:t>
            </a:r>
          </a:p>
          <a:p>
            <a:r>
              <a:rPr lang="nb-NO" dirty="0"/>
              <a:t>		Avdeling</a:t>
            </a:r>
          </a:p>
          <a:p>
            <a:r>
              <a:rPr lang="nb-NO" dirty="0"/>
              <a:t>		Prosjekt</a:t>
            </a:r>
          </a:p>
          <a:p>
            <a:r>
              <a:rPr lang="nb-NO" dirty="0"/>
              <a:t>		Kostnadsbærer</a:t>
            </a:r>
          </a:p>
          <a:p>
            <a:r>
              <a:rPr lang="nb-NO" dirty="0"/>
              <a:t>Rapporten gjenoppfriskes automatisk når du endrer i utvalget.</a:t>
            </a:r>
          </a:p>
          <a:p>
            <a:r>
              <a:rPr lang="nb-NO" dirty="0"/>
              <a:t>Går du ut av rapporter og inn i regnskap, gjør en endring der og returnerer til rapporten, så er ikke rapporten endret. Bruk da «Vis» knappen for å gjenoppfriske.</a:t>
            </a:r>
          </a:p>
        </p:txBody>
      </p:sp>
      <p:cxnSp>
        <p:nvCxnSpPr>
          <p:cNvPr id="6" name="Rett pilkobling 5">
            <a:extLst>
              <a:ext uri="{FF2B5EF4-FFF2-40B4-BE49-F238E27FC236}">
                <a16:creationId xmlns:a16="http://schemas.microsoft.com/office/drawing/2014/main" id="{FF14AC2C-5A15-45CA-ACE3-8974E04C70A6}"/>
              </a:ext>
            </a:extLst>
          </p:cNvPr>
          <p:cNvCxnSpPr/>
          <p:nvPr/>
        </p:nvCxnSpPr>
        <p:spPr>
          <a:xfrm flipH="1" flipV="1">
            <a:off x="3946849" y="1637564"/>
            <a:ext cx="314909" cy="2146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pilkobling 7">
            <a:extLst>
              <a:ext uri="{FF2B5EF4-FFF2-40B4-BE49-F238E27FC236}">
                <a16:creationId xmlns:a16="http://schemas.microsoft.com/office/drawing/2014/main" id="{AB8ADBDA-6311-4707-876E-60F4C51BF64E}"/>
              </a:ext>
            </a:extLst>
          </p:cNvPr>
          <p:cNvCxnSpPr/>
          <p:nvPr/>
        </p:nvCxnSpPr>
        <p:spPr>
          <a:xfrm flipV="1">
            <a:off x="4473429" y="1637564"/>
            <a:ext cx="94683" cy="2405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F23FCF5A-14BC-4E88-A47D-E6CB0CF32805}"/>
              </a:ext>
            </a:extLst>
          </p:cNvPr>
          <p:cNvCxnSpPr/>
          <p:nvPr/>
        </p:nvCxnSpPr>
        <p:spPr>
          <a:xfrm flipV="1">
            <a:off x="4568113" y="1577130"/>
            <a:ext cx="786161" cy="2793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pilkobling 6">
            <a:extLst>
              <a:ext uri="{FF2B5EF4-FFF2-40B4-BE49-F238E27FC236}">
                <a16:creationId xmlns:a16="http://schemas.microsoft.com/office/drawing/2014/main" id="{4701FB4E-2779-4349-BBD4-8B135B724108}"/>
              </a:ext>
            </a:extLst>
          </p:cNvPr>
          <p:cNvCxnSpPr/>
          <p:nvPr/>
        </p:nvCxnSpPr>
        <p:spPr>
          <a:xfrm flipV="1">
            <a:off x="2931953" y="1484852"/>
            <a:ext cx="408963" cy="4479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9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Rapporter - utskrift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4" name="Bilde 3" descr="alphareg  - Lisens: Dygder AS - [SQL-Server: KJERNEN\ALPHAREG - Database: AlphaReg]">
            <a:extLst>
              <a:ext uri="{FF2B5EF4-FFF2-40B4-BE49-F238E27FC236}">
                <a16:creationId xmlns:a16="http://schemas.microsoft.com/office/drawing/2014/main" id="{12CF5DAF-6AA0-4A33-817B-AA2EA5566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82" y="1160814"/>
            <a:ext cx="7690757" cy="5593277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96E226E6-F29B-4CED-9284-254B9CF21062}"/>
              </a:ext>
            </a:extLst>
          </p:cNvPr>
          <p:cNvSpPr txBox="1"/>
          <p:nvPr/>
        </p:nvSpPr>
        <p:spPr>
          <a:xfrm>
            <a:off x="4436706" y="2584581"/>
            <a:ext cx="1875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Utskrift til skriver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Utskrift til Word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Utskrift til Excel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Utskrift til PDF</a:t>
            </a:r>
          </a:p>
        </p:txBody>
      </p:sp>
      <p:cxnSp>
        <p:nvCxnSpPr>
          <p:cNvPr id="7" name="Rett pilkobling 6">
            <a:extLst>
              <a:ext uri="{FF2B5EF4-FFF2-40B4-BE49-F238E27FC236}">
                <a16:creationId xmlns:a16="http://schemas.microsoft.com/office/drawing/2014/main" id="{3174D143-B2C5-433D-AB22-07797ED1313D}"/>
              </a:ext>
            </a:extLst>
          </p:cNvPr>
          <p:cNvCxnSpPr/>
          <p:nvPr/>
        </p:nvCxnSpPr>
        <p:spPr>
          <a:xfrm flipH="1" flipV="1">
            <a:off x="1063690" y="2080728"/>
            <a:ext cx="3456992" cy="634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3415983D-1889-470F-879B-E8B4A5B844BB}"/>
              </a:ext>
            </a:extLst>
          </p:cNvPr>
          <p:cNvCxnSpPr/>
          <p:nvPr/>
        </p:nvCxnSpPr>
        <p:spPr>
          <a:xfrm flipH="1" flipV="1">
            <a:off x="2736909" y="1577130"/>
            <a:ext cx="1783774" cy="1317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EAC39542-682F-4117-9E07-2CC7080BF036}"/>
              </a:ext>
            </a:extLst>
          </p:cNvPr>
          <p:cNvCxnSpPr/>
          <p:nvPr/>
        </p:nvCxnSpPr>
        <p:spPr>
          <a:xfrm flipH="1" flipV="1">
            <a:off x="2718033" y="1686188"/>
            <a:ext cx="1802649" cy="1426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kobling 12">
            <a:extLst>
              <a:ext uri="{FF2B5EF4-FFF2-40B4-BE49-F238E27FC236}">
                <a16:creationId xmlns:a16="http://schemas.microsoft.com/office/drawing/2014/main" id="{246EA5FF-5CC9-484D-8A8A-CA4D6ADB4411}"/>
              </a:ext>
            </a:extLst>
          </p:cNvPr>
          <p:cNvCxnSpPr/>
          <p:nvPr/>
        </p:nvCxnSpPr>
        <p:spPr>
          <a:xfrm flipH="1" flipV="1">
            <a:off x="2736909" y="1812023"/>
            <a:ext cx="1783774" cy="1498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77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Rapporter - oppsett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4" name="Bilde 3" descr="alphareg  - Lisens: Dygder AS - [SQL-Server: KJERNEN\ALPHAREG - Database: AlphaReg]">
            <a:extLst>
              <a:ext uri="{FF2B5EF4-FFF2-40B4-BE49-F238E27FC236}">
                <a16:creationId xmlns:a16="http://schemas.microsoft.com/office/drawing/2014/main" id="{E8C6BE66-BDB6-4BA5-BA9D-2228412F2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31" y="1049012"/>
            <a:ext cx="7711751" cy="5608546"/>
          </a:xfrm>
          <a:prstGeom prst="rect">
            <a:avLst/>
          </a:prstGeom>
        </p:spPr>
      </p:pic>
      <p:pic>
        <p:nvPicPr>
          <p:cNvPr id="6" name="Bilde 5" descr="Innstillinger">
            <a:extLst>
              <a:ext uri="{FF2B5EF4-FFF2-40B4-BE49-F238E27FC236}">
                <a16:creationId xmlns:a16="http://schemas.microsoft.com/office/drawing/2014/main" id="{3CFCEB60-36E2-49CA-A6E8-B3CDC83BBD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38" y="2108719"/>
            <a:ext cx="3864290" cy="3617633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F183DD07-E848-4BD9-8FDD-710E6638515F}"/>
              </a:ext>
            </a:extLst>
          </p:cNvPr>
          <p:cNvSpPr txBox="1"/>
          <p:nvPr/>
        </p:nvSpPr>
        <p:spPr>
          <a:xfrm>
            <a:off x="5031533" y="2183364"/>
            <a:ext cx="1734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Noen innstillinger kan settes for rapporter</a:t>
            </a:r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FCAEA31D-2F08-436E-93F5-8BBD4485BE39}"/>
              </a:ext>
            </a:extLst>
          </p:cNvPr>
          <p:cNvCxnSpPr>
            <a:cxnSpLocks/>
          </p:cNvCxnSpPr>
          <p:nvPr/>
        </p:nvCxnSpPr>
        <p:spPr>
          <a:xfrm flipH="1" flipV="1">
            <a:off x="2963412" y="1633084"/>
            <a:ext cx="2132023" cy="67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AE80E9BA-EB7C-4356-9B98-431BC2753894}"/>
              </a:ext>
            </a:extLst>
          </p:cNvPr>
          <p:cNvCxnSpPr>
            <a:cxnSpLocks/>
          </p:cNvCxnSpPr>
          <p:nvPr/>
        </p:nvCxnSpPr>
        <p:spPr>
          <a:xfrm flipH="1">
            <a:off x="2908183" y="2327129"/>
            <a:ext cx="2187251" cy="713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40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419F51-1C8E-82F5-6FAE-C128D4F1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Årsregnskap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ECD093-2B9D-F1AE-71B5-9F81A9FC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Avstemming av regnskapet</a:t>
            </a:r>
          </a:p>
          <a:p>
            <a:pPr lvl="1"/>
            <a:r>
              <a:rPr lang="nb-NO" dirty="0"/>
              <a:t>Sjekk at saldoen i bankkontoen i regnskapet pr. 31.xx. stemmer med kontoutskriften fra banken</a:t>
            </a:r>
          </a:p>
          <a:p>
            <a:pPr lvl="1"/>
            <a:r>
              <a:rPr lang="nb-NO" dirty="0"/>
              <a:t>Finn evt. feil i regnskapet</a:t>
            </a:r>
          </a:p>
          <a:p>
            <a:pPr lvl="1"/>
            <a:r>
              <a:rPr lang="nb-NO" dirty="0"/>
              <a:t>Sjekk at evt. saldo på kassekontoen i regnskapet stemmer overens med fysisk pengebeholdning</a:t>
            </a:r>
          </a:p>
          <a:p>
            <a:pPr lvl="1"/>
            <a:r>
              <a:rPr lang="nb-NO" dirty="0"/>
              <a:t>Når bank og kassebeholdningen stemmer kan regnskapet leveres til lokallagets årsmøtevalgte revisorer</a:t>
            </a:r>
          </a:p>
        </p:txBody>
      </p:sp>
    </p:spTree>
    <p:extLst>
      <p:ext uri="{BB962C8B-B14F-4D97-AF65-F5344CB8AC3E}">
        <p14:creationId xmlns:p14="http://schemas.microsoft.com/office/powerpoint/2010/main" val="177792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CCA80F-464E-BAD2-63B5-067DF7278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Årsmøtebehandling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DC35C9-1C62-65EC-41BA-505F68932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Regnskapets resultatrapport for forrige kalenderår og balansen pr. 31.12. siste kalenderår, sammen med beretning / rapport fra revisor skal legges fram for årsmøtet. Kasserer og revisor kan gjerne kommentere regnskapet på årsmøtet.</a:t>
            </a:r>
          </a:p>
        </p:txBody>
      </p:sp>
    </p:spTree>
    <p:extLst>
      <p:ext uri="{BB962C8B-B14F-4D97-AF65-F5344CB8AC3E}">
        <p14:creationId xmlns:p14="http://schemas.microsoft.com/office/powerpoint/2010/main" val="1181557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9CD3DC-B413-60BD-F65A-F9AE36C0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Diverse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CAF6CA-CA17-0A18-4D8B-D706D299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Generelle tips om kassererrollen</a:t>
            </a:r>
          </a:p>
          <a:p>
            <a:pPr lvl="1"/>
            <a:r>
              <a:rPr lang="nb-NO" dirty="0">
                <a:hlinkClick r:id="rId2"/>
              </a:rPr>
              <a:t>https://www.lhl.no/tillitsvalgt/organisasjonshandbok/del-4/#Kasserer</a:t>
            </a:r>
            <a:r>
              <a:rPr lang="nb-NO" dirty="0"/>
              <a:t> </a:t>
            </a:r>
          </a:p>
          <a:p>
            <a:r>
              <a:rPr lang="nb-NO" dirty="0"/>
              <a:t>Innsending av regnskap og innlegging av grunnlag for </a:t>
            </a:r>
            <a:r>
              <a:rPr lang="nb-NO" dirty="0" err="1"/>
              <a:t>momskompesasjon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271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141DFB-DADA-5DF3-D0DD-3DD60E67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Kontaktinfo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DE7B77-7710-CDB6-21B2-302963F4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Rolf K Sæther</a:t>
            </a:r>
          </a:p>
          <a:p>
            <a:r>
              <a:rPr lang="nb-NO" dirty="0"/>
              <a:t>99290586</a:t>
            </a:r>
          </a:p>
          <a:p>
            <a:r>
              <a:rPr lang="nb-NO" dirty="0"/>
              <a:t>rolf.kare.sether@istyrelsen.com</a:t>
            </a:r>
          </a:p>
        </p:txBody>
      </p:sp>
    </p:spTree>
    <p:extLst>
      <p:ext uri="{BB962C8B-B14F-4D97-AF65-F5344CB8AC3E}">
        <p14:creationId xmlns:p14="http://schemas.microsoft.com/office/powerpoint/2010/main" val="3558848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314</Words>
  <Application>Microsoft Office PowerPoint</Application>
  <PresentationFormat>Skjermfremvisning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Rapporter - Rapportgruppe</vt:lpstr>
      <vt:lpstr>Rapporter – Rapport under rapportgruppe</vt:lpstr>
      <vt:lpstr>Rapporter - utvalg</vt:lpstr>
      <vt:lpstr>Rapporter - utskrift</vt:lpstr>
      <vt:lpstr>Rapporter - oppsett</vt:lpstr>
      <vt:lpstr>Årsregnskap</vt:lpstr>
      <vt:lpstr>Årsmøtebehandling</vt:lpstr>
      <vt:lpstr>Diverse</vt:lpstr>
      <vt:lpstr>Kontaktinfo</vt:lpstr>
    </vt:vector>
  </TitlesOfParts>
  <Company>LHL Helse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Rapporter - Rapportgruppe</dc:title>
  <dc:creator>Stig Terje Tolo</dc:creator>
  <cp:lastModifiedBy>VBI AS</cp:lastModifiedBy>
  <cp:revision>2</cp:revision>
  <dcterms:created xsi:type="dcterms:W3CDTF">2018-02-27T14:19:44Z</dcterms:created>
  <dcterms:modified xsi:type="dcterms:W3CDTF">2023-04-21T08:49:55Z</dcterms:modified>
</cp:coreProperties>
</file>