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2" r:id="rId6"/>
    <p:sldId id="321" r:id="rId7"/>
    <p:sldId id="257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317" r:id="rId16"/>
    <p:sldId id="322" r:id="rId17"/>
    <p:sldId id="274" r:id="rId18"/>
    <p:sldId id="270" r:id="rId19"/>
    <p:sldId id="325" r:id="rId20"/>
    <p:sldId id="320" r:id="rId21"/>
    <p:sldId id="278" r:id="rId22"/>
    <p:sldId id="279" r:id="rId23"/>
    <p:sldId id="260" r:id="rId24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095"/>
    <a:srgbClr val="E6EAF0"/>
    <a:srgbClr val="668CA5"/>
    <a:srgbClr val="2189A4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3954A-3A9E-4E77-A1C6-A0A5FDF0ADD2}" v="57" dt="2024-04-03T07:15:18.005"/>
    <p1510:client id="{D1FAB4C5-9505-44A6-9ED1-BFBFBDC853F7}" v="1" dt="2024-04-03T07:48:03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23D-DC46-5F40-84EC-B401BA101AED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259-31FE-5348-9D95-0C86CA520D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Morgenpost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99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Feiringklinikken</a:t>
            </a:r>
            <a:r>
              <a:rPr lang="en-US" b="1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Feiringklinikken</a:t>
            </a:r>
            <a:r>
              <a:rPr lang="en-US"/>
              <a:t>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etablert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følge</a:t>
            </a:r>
            <a:r>
              <a:rPr lang="en-US"/>
              <a:t> av at </a:t>
            </a:r>
            <a:r>
              <a:rPr lang="en-US" err="1"/>
              <a:t>hjertekøene</a:t>
            </a:r>
            <a:r>
              <a:rPr lang="en-US"/>
              <a:t> </a:t>
            </a:r>
            <a:r>
              <a:rPr lang="en-US" err="1"/>
              <a:t>fortsatte</a:t>
            </a:r>
            <a:r>
              <a:rPr lang="en-US"/>
              <a:t> å </a:t>
            </a:r>
            <a:r>
              <a:rPr lang="en-US" err="1"/>
              <a:t>øke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Norge.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 1986 </a:t>
            </a:r>
            <a:r>
              <a:rPr lang="en-US" err="1"/>
              <a:t>sendte</a:t>
            </a:r>
            <a:r>
              <a:rPr lang="en-US"/>
              <a:t> LHL </a:t>
            </a:r>
            <a:r>
              <a:rPr lang="en-US" err="1"/>
              <a:t>brev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Sosialdepartementet</a:t>
            </a:r>
            <a:r>
              <a:rPr lang="en-US"/>
              <a:t> og </a:t>
            </a:r>
            <a:r>
              <a:rPr lang="en-US" err="1"/>
              <a:t>tilbød</a:t>
            </a:r>
            <a:r>
              <a:rPr lang="en-US"/>
              <a:t> å </a:t>
            </a:r>
            <a:r>
              <a:rPr lang="en-US" err="1"/>
              <a:t>bygge</a:t>
            </a:r>
            <a:r>
              <a:rPr lang="en-US"/>
              <a:t> et </a:t>
            </a:r>
            <a:r>
              <a:rPr lang="en-US" err="1"/>
              <a:t>hjertekirurgisk</a:t>
            </a:r>
            <a:r>
              <a:rPr lang="en-US"/>
              <a:t> </a:t>
            </a:r>
            <a:r>
              <a:rPr lang="en-US" err="1"/>
              <a:t>senter</a:t>
            </a:r>
            <a:r>
              <a:rPr lang="en-US"/>
              <a:t> </a:t>
            </a:r>
            <a:r>
              <a:rPr lang="en-US" err="1"/>
              <a:t>tilknyttet</a:t>
            </a:r>
            <a:r>
              <a:rPr lang="en-US"/>
              <a:t> </a:t>
            </a:r>
            <a:r>
              <a:rPr lang="en-US" err="1"/>
              <a:t>Feiring</a:t>
            </a:r>
            <a:r>
              <a:rPr lang="en-US"/>
              <a:t> </a:t>
            </a:r>
            <a:r>
              <a:rPr lang="en-US" err="1"/>
              <a:t>kurssenter</a:t>
            </a:r>
            <a:r>
              <a:rPr lang="en-US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tross</a:t>
            </a:r>
            <a:r>
              <a:rPr lang="en-US"/>
              <a:t> for </a:t>
            </a:r>
            <a:r>
              <a:rPr lang="en-US" err="1"/>
              <a:t>sterk</a:t>
            </a:r>
            <a:r>
              <a:rPr lang="en-US"/>
              <a:t> </a:t>
            </a:r>
            <a:r>
              <a:rPr lang="en-US" err="1"/>
              <a:t>motstand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myndighetene</a:t>
            </a:r>
            <a:r>
              <a:rPr lang="en-US"/>
              <a:t>, </a:t>
            </a:r>
            <a:r>
              <a:rPr lang="en-US" err="1"/>
              <a:t>sto</a:t>
            </a:r>
            <a:r>
              <a:rPr lang="en-US"/>
              <a:t> </a:t>
            </a:r>
            <a:r>
              <a:rPr lang="en-US" err="1"/>
              <a:t>Feiringklinikken</a:t>
            </a:r>
            <a:r>
              <a:rPr lang="en-US"/>
              <a:t> </a:t>
            </a:r>
            <a:r>
              <a:rPr lang="en-US" err="1"/>
              <a:t>klar</a:t>
            </a:r>
            <a:r>
              <a:rPr lang="en-US"/>
              <a:t> </a:t>
            </a:r>
            <a:r>
              <a:rPr lang="en-US" err="1"/>
              <a:t>sommeren</a:t>
            </a:r>
            <a:r>
              <a:rPr lang="en-US"/>
              <a:t> 1989.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Startet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1989 og </a:t>
            </a:r>
            <a:r>
              <a:rPr lang="en-US" err="1"/>
              <a:t>i</a:t>
            </a:r>
            <a:r>
              <a:rPr lang="en-US"/>
              <a:t> drift </a:t>
            </a:r>
            <a:r>
              <a:rPr lang="en-US" err="1"/>
              <a:t>fram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2018 - </a:t>
            </a:r>
            <a:r>
              <a:rPr lang="en-US" err="1"/>
              <a:t>operert</a:t>
            </a:r>
            <a:r>
              <a:rPr lang="en-US"/>
              <a:t> </a:t>
            </a:r>
            <a:r>
              <a:rPr lang="en-US" err="1"/>
              <a:t>rundt</a:t>
            </a:r>
            <a:r>
              <a:rPr lang="en-US"/>
              <a:t> 100 000 </a:t>
            </a:r>
            <a:r>
              <a:rPr lang="en-US" err="1"/>
              <a:t>pasienter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Norge, </a:t>
            </a:r>
            <a:r>
              <a:rPr lang="en-US" err="1"/>
              <a:t>hovedsakelig</a:t>
            </a:r>
            <a:r>
              <a:rPr lang="en-US"/>
              <a:t> </a:t>
            </a:r>
            <a:r>
              <a:rPr lang="en-US" err="1"/>
              <a:t>koronare</a:t>
            </a:r>
            <a:r>
              <a:rPr lang="en-US"/>
              <a:t> </a:t>
            </a:r>
            <a:r>
              <a:rPr lang="en-US" err="1"/>
              <a:t>angiografier</a:t>
            </a:r>
            <a:r>
              <a:rPr lang="en-US"/>
              <a:t> og PCI.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Det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vanlig</a:t>
            </a:r>
            <a:r>
              <a:rPr lang="en-US"/>
              <a:t> for </a:t>
            </a:r>
            <a:r>
              <a:rPr lang="en-US" err="1"/>
              <a:t>helsepersonell</a:t>
            </a:r>
            <a:r>
              <a:rPr lang="en-US"/>
              <a:t> </a:t>
            </a:r>
            <a:r>
              <a:rPr lang="en-US" err="1"/>
              <a:t>innen</a:t>
            </a:r>
            <a:r>
              <a:rPr lang="en-US"/>
              <a:t> </a:t>
            </a:r>
            <a:r>
              <a:rPr lang="en-US" err="1"/>
              <a:t>hjerte</a:t>
            </a:r>
            <a:r>
              <a:rPr lang="en-US"/>
              <a:t> å </a:t>
            </a:r>
            <a:r>
              <a:rPr lang="en-US" err="1"/>
              <a:t>kurse</a:t>
            </a:r>
            <a:r>
              <a:rPr lang="en-US"/>
              <a:t> seg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Feiringklinikken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b="1" err="1"/>
              <a:t>Glittreklinikken</a:t>
            </a:r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Glittreklinikken</a:t>
            </a:r>
            <a:r>
              <a:rPr lang="en-US"/>
              <a:t>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etablert</a:t>
            </a:r>
            <a:r>
              <a:rPr lang="en-US"/>
              <a:t> </a:t>
            </a:r>
            <a:r>
              <a:rPr lang="en-US" err="1"/>
              <a:t>pga</a:t>
            </a:r>
            <a:r>
              <a:rPr lang="en-US"/>
              <a:t>. </a:t>
            </a:r>
            <a:r>
              <a:rPr lang="en-US" err="1"/>
              <a:t>dårlige</a:t>
            </a:r>
            <a:r>
              <a:rPr lang="en-US"/>
              <a:t> </a:t>
            </a:r>
            <a:r>
              <a:rPr lang="en-US" err="1"/>
              <a:t>behandlingstilbud</a:t>
            </a:r>
            <a:r>
              <a:rPr lang="en-US"/>
              <a:t> og </a:t>
            </a:r>
            <a:r>
              <a:rPr lang="en-US" err="1"/>
              <a:t>mangel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rehabiliteringstilbud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Norge.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Behandlingstilbudet</a:t>
            </a:r>
            <a:r>
              <a:rPr lang="en-US"/>
              <a:t> for </a:t>
            </a:r>
            <a:r>
              <a:rPr lang="en-US" err="1"/>
              <a:t>lungesyke</a:t>
            </a:r>
            <a:r>
              <a:rPr lang="en-US"/>
              <a:t> var </a:t>
            </a:r>
            <a:r>
              <a:rPr lang="en-US" err="1"/>
              <a:t>fortsatt</a:t>
            </a:r>
            <a:r>
              <a:rPr lang="en-US"/>
              <a:t> </a:t>
            </a:r>
            <a:r>
              <a:rPr lang="en-US" err="1"/>
              <a:t>dårlig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Norge, og </a:t>
            </a:r>
            <a:r>
              <a:rPr lang="en-US" err="1"/>
              <a:t>pasienter</a:t>
            </a:r>
            <a:r>
              <a:rPr lang="en-US"/>
              <a:t>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sendt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rehabilitering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Jugoslavia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Staten </a:t>
            </a:r>
            <a:r>
              <a:rPr lang="en-US" err="1"/>
              <a:t>ønsket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lenger</a:t>
            </a:r>
            <a:r>
              <a:rPr lang="en-US"/>
              <a:t> å drive </a:t>
            </a:r>
            <a:r>
              <a:rPr lang="en-US" err="1"/>
              <a:t>Glittre</a:t>
            </a:r>
            <a:r>
              <a:rPr lang="en-US"/>
              <a:t> sanatorium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Hakadal</a:t>
            </a:r>
            <a:r>
              <a:rPr lang="en-US"/>
              <a:t>, </a:t>
            </a:r>
            <a:r>
              <a:rPr lang="en-US" err="1"/>
              <a:t>så</a:t>
            </a:r>
            <a:r>
              <a:rPr lang="en-US"/>
              <a:t> LHL </a:t>
            </a:r>
            <a:r>
              <a:rPr lang="en-US" err="1"/>
              <a:t>overtok</a:t>
            </a:r>
            <a:r>
              <a:rPr lang="en-US"/>
              <a:t> </a:t>
            </a:r>
            <a:r>
              <a:rPr lang="en-US" err="1"/>
              <a:t>bygningsmassen</a:t>
            </a:r>
            <a:r>
              <a:rPr lang="en-US"/>
              <a:t> 1. </a:t>
            </a:r>
            <a:r>
              <a:rPr lang="en-US" err="1"/>
              <a:t>januar</a:t>
            </a:r>
            <a:r>
              <a:rPr lang="en-US"/>
              <a:t> 1991.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Startet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1991 og </a:t>
            </a:r>
            <a:r>
              <a:rPr lang="en-US" err="1"/>
              <a:t>i</a:t>
            </a:r>
            <a:r>
              <a:rPr lang="en-US"/>
              <a:t> drift </a:t>
            </a:r>
            <a:r>
              <a:rPr lang="en-US" err="1"/>
              <a:t>fram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2018 –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Norges</a:t>
            </a:r>
            <a:r>
              <a:rPr lang="en-US"/>
              <a:t> </a:t>
            </a:r>
            <a:r>
              <a:rPr lang="en-US" err="1"/>
              <a:t>største</a:t>
            </a:r>
            <a:r>
              <a:rPr lang="en-US"/>
              <a:t> og </a:t>
            </a:r>
            <a:r>
              <a:rPr lang="en-US" err="1"/>
              <a:t>ledende</a:t>
            </a:r>
            <a:r>
              <a:rPr lang="en-US"/>
              <a:t> </a:t>
            </a:r>
            <a:r>
              <a:rPr lang="en-US" err="1"/>
              <a:t>tilbud</a:t>
            </a:r>
            <a:r>
              <a:rPr lang="en-US"/>
              <a:t> </a:t>
            </a:r>
            <a:r>
              <a:rPr lang="en-US" err="1"/>
              <a:t>innen</a:t>
            </a:r>
            <a:r>
              <a:rPr lang="en-US"/>
              <a:t> </a:t>
            </a:r>
            <a:r>
              <a:rPr lang="en-US" err="1"/>
              <a:t>lungerehabilitering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b="1"/>
              <a:t>2018: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 2018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fagmiljøene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begge</a:t>
            </a:r>
            <a:r>
              <a:rPr lang="en-US"/>
              <a:t> </a:t>
            </a:r>
            <a:r>
              <a:rPr lang="en-US" err="1"/>
              <a:t>klinikkene</a:t>
            </a:r>
            <a:r>
              <a:rPr lang="en-US"/>
              <a:t> samlet under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tak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LHL-</a:t>
            </a:r>
            <a:r>
              <a:rPr lang="en-US" err="1"/>
              <a:t>sykehuset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Gardermoen.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Noen</a:t>
            </a:r>
            <a:r>
              <a:rPr lang="en-US"/>
              <a:t> av </a:t>
            </a:r>
            <a:r>
              <a:rPr lang="en-US" err="1"/>
              <a:t>fordelene</a:t>
            </a:r>
            <a:r>
              <a:rPr lang="en-US"/>
              <a:t> med </a:t>
            </a:r>
            <a:r>
              <a:rPr lang="en-US" err="1"/>
              <a:t>dette</a:t>
            </a:r>
            <a:r>
              <a:rPr lang="en-US"/>
              <a:t> var at </a:t>
            </a:r>
            <a:r>
              <a:rPr lang="en-US" err="1"/>
              <a:t>begge</a:t>
            </a:r>
            <a:r>
              <a:rPr lang="en-US"/>
              <a:t> </a:t>
            </a:r>
            <a:r>
              <a:rPr lang="en-US" err="1"/>
              <a:t>pasientgruppene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del </a:t>
            </a:r>
            <a:r>
              <a:rPr lang="en-US" err="1"/>
              <a:t>likheter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sine </a:t>
            </a:r>
            <a:r>
              <a:rPr lang="en-US" err="1"/>
              <a:t>behandlingsforløp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Det </a:t>
            </a:r>
            <a:r>
              <a:rPr lang="en-US" err="1"/>
              <a:t>gjorde</a:t>
            </a:r>
            <a:r>
              <a:rPr lang="en-US"/>
              <a:t> at </a:t>
            </a:r>
            <a:r>
              <a:rPr lang="en-US" err="1"/>
              <a:t>fagmiljøene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tvers</a:t>
            </a:r>
            <a:r>
              <a:rPr lang="en-US"/>
              <a:t> </a:t>
            </a:r>
            <a:r>
              <a:rPr lang="en-US" err="1"/>
              <a:t>kunne</a:t>
            </a:r>
            <a:r>
              <a:rPr lang="en-US"/>
              <a:t> </a:t>
            </a:r>
            <a:r>
              <a:rPr lang="en-US" err="1"/>
              <a:t>sparre</a:t>
            </a:r>
            <a:r>
              <a:rPr lang="en-US"/>
              <a:t> med </a:t>
            </a:r>
            <a:r>
              <a:rPr lang="en-US" err="1"/>
              <a:t>hverandre</a:t>
            </a:r>
            <a:r>
              <a:rPr lang="en-US"/>
              <a:t> for å </a:t>
            </a:r>
            <a:r>
              <a:rPr lang="en-US" err="1"/>
              <a:t>gi</a:t>
            </a:r>
            <a:r>
              <a:rPr lang="en-US"/>
              <a:t> det </a:t>
            </a:r>
            <a:r>
              <a:rPr lang="en-US" err="1"/>
              <a:t>beste</a:t>
            </a:r>
            <a:r>
              <a:rPr lang="en-US"/>
              <a:t> </a:t>
            </a:r>
            <a:r>
              <a:rPr lang="en-US" err="1"/>
              <a:t>behandlingstilbudet</a:t>
            </a:r>
            <a:r>
              <a:rPr lang="en-US"/>
              <a:t>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57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16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noProof="0"/>
              <a:t>Frempek mot strategien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/>
              <a:t>LHL er en organisasjonen som gjennom historien har endret seg ettersom behovene i samfunnet har endret seg.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/>
              <a:t>LHL ble etablert som THO - en organisasjon for tuberkuløse I 1943.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/>
              <a:t>Da tuberkulosen på det nærmeste ble borte, skiftet organisasjonen både navn og virkeområde.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/>
              <a:t>LHL ble en organisasjon for hjerte- og lungesyke. Senere har LHL utvidet sitt arbeidsområde til å omfatte astma, allergi, hjerneslag og fra</a:t>
            </a:r>
            <a:r>
              <a:rPr lang="nb-NO"/>
              <a:t> 1.januar 2023 også</a:t>
            </a:r>
            <a:r>
              <a:rPr lang="nb-NO" noProof="0"/>
              <a:t> afasi.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/>
              <a:t>Utvidelsen av målgrupper var bakgrunnen for at landsmøtet I 2022 vedtok å endre navnet på organisasjonen til kun LHL  - og ikke Landsforeningen for hjerte- og lungesyke. </a:t>
            </a:r>
            <a:endParaRPr lang="nb-NO" noProof="0">
              <a:ea typeface="Calibri"/>
              <a:cs typeface="Calibri"/>
            </a:endParaRPr>
          </a:p>
          <a:p>
            <a:endParaRPr lang="nb-NO" noProof="0"/>
          </a:p>
          <a:p>
            <a:r>
              <a:rPr lang="nb-NO" b="1" noProof="0">
                <a:cs typeface="Calibri"/>
              </a:rPr>
              <a:t>En ren medlemsorganisasjon uten drift av kliniske tilbud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>
                <a:cs typeface="Calibri"/>
              </a:rPr>
              <a:t>Stiftelsen Diakonissehuset overtok driften av LHL-sykehuset fra</a:t>
            </a:r>
            <a:r>
              <a:rPr lang="nb-NO">
                <a:cs typeface="Calibri"/>
              </a:rPr>
              <a:t> 1.januar</a:t>
            </a:r>
            <a:r>
              <a:rPr lang="nb-NO" noProof="0">
                <a:cs typeface="Calibri"/>
              </a:rPr>
              <a:t> </a:t>
            </a:r>
            <a:r>
              <a:rPr lang="nb-NO">
                <a:cs typeface="Calibri"/>
              </a:rPr>
              <a:t>2023</a:t>
            </a:r>
            <a:r>
              <a:rPr lang="nb-NO" noProof="0">
                <a:cs typeface="Calibri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>
                <a:cs typeface="Calibri"/>
              </a:rPr>
              <a:t>Klinikken I Vestfold ble solgt I februar I år - og dermed er LHL ute av all klinisk drift.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>
                <a:cs typeface="Calibri"/>
              </a:rPr>
              <a:t>Dette betyr at LHL kan bruke alle sine ressurser på å bygge en sterk medlemsorganisasjon og utvikle tilbud til medlemmene, samt styrke sitt interessepolitiske arbeid. </a:t>
            </a:r>
            <a:endParaRPr lang="nb-NO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>
                <a:cs typeface="Calibri"/>
              </a:rPr>
              <a:t>At LHL ikke lenger drifter kliniske tilbud vil gjøre at organisasjonen kan oppleves som mer uavhengig når det gjelder det interessepolitiske påvirkningsarbeidet. </a:t>
            </a:r>
          </a:p>
          <a:p>
            <a:endParaRPr lang="nb-NO" noProof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897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86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err="1"/>
              <a:t>Nå</a:t>
            </a:r>
            <a:r>
              <a:rPr lang="en-US"/>
              <a:t> </a:t>
            </a:r>
            <a:r>
              <a:rPr lang="en-US" err="1"/>
              <a:t>har</a:t>
            </a:r>
            <a:r>
              <a:rPr lang="en-US"/>
              <a:t> vi </a:t>
            </a:r>
            <a:r>
              <a:rPr lang="en-US" err="1"/>
              <a:t>gått</a:t>
            </a:r>
            <a:r>
              <a:rPr lang="en-US"/>
              <a:t> </a:t>
            </a:r>
            <a:r>
              <a:rPr lang="en-US" err="1"/>
              <a:t>igjennom</a:t>
            </a:r>
            <a:r>
              <a:rPr lang="en-US"/>
              <a:t> </a:t>
            </a:r>
            <a:r>
              <a:rPr lang="en-US" err="1"/>
              <a:t>noen</a:t>
            </a:r>
            <a:r>
              <a:rPr lang="en-US"/>
              <a:t> </a:t>
            </a:r>
            <a:r>
              <a:rPr lang="en-US" err="1"/>
              <a:t>historiske</a:t>
            </a:r>
            <a:r>
              <a:rPr lang="en-US"/>
              <a:t> </a:t>
            </a:r>
            <a:r>
              <a:rPr lang="en-US" err="1"/>
              <a:t>høydepunkter</a:t>
            </a:r>
            <a:r>
              <a:rPr lang="en-US"/>
              <a:t>, </a:t>
            </a:r>
            <a:r>
              <a:rPr lang="en-US" err="1"/>
              <a:t>så</a:t>
            </a:r>
            <a:r>
              <a:rPr lang="en-US"/>
              <a:t> vi </a:t>
            </a:r>
            <a:r>
              <a:rPr lang="en-US" err="1"/>
              <a:t>går</a:t>
            </a:r>
            <a:r>
              <a:rPr lang="en-US"/>
              <a:t> </a:t>
            </a:r>
            <a:r>
              <a:rPr lang="en-US" err="1"/>
              <a:t>nå</a:t>
            </a:r>
            <a:r>
              <a:rPr lang="en-US"/>
              <a:t> </a:t>
            </a:r>
            <a:r>
              <a:rPr lang="en-US" err="1"/>
              <a:t>videre</a:t>
            </a:r>
            <a:r>
              <a:rPr lang="en-US"/>
              <a:t> </a:t>
            </a:r>
            <a:r>
              <a:rPr lang="en-US" err="1"/>
              <a:t>til</a:t>
            </a:r>
            <a:r>
              <a:rPr lang="en-US"/>
              <a:t> </a:t>
            </a:r>
            <a:r>
              <a:rPr lang="en-US" err="1"/>
              <a:t>hvordan</a:t>
            </a:r>
            <a:r>
              <a:rPr lang="en-US"/>
              <a:t> LHL er </a:t>
            </a:r>
            <a:r>
              <a:rPr lang="en-US" err="1"/>
              <a:t>organisert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Det er </a:t>
            </a:r>
            <a:r>
              <a:rPr lang="en-US" err="1"/>
              <a:t>viktig</a:t>
            </a:r>
            <a:r>
              <a:rPr lang="en-US"/>
              <a:t> å </a:t>
            </a:r>
            <a:r>
              <a:rPr lang="en-US" err="1"/>
              <a:t>vite</a:t>
            </a:r>
            <a:r>
              <a:rPr lang="en-US"/>
              <a:t> at LHL er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ideell</a:t>
            </a:r>
            <a:r>
              <a:rPr lang="en-US"/>
              <a:t> </a:t>
            </a:r>
            <a:r>
              <a:rPr lang="en-US" err="1"/>
              <a:t>aktør</a:t>
            </a:r>
            <a:r>
              <a:rPr lang="en-US"/>
              <a:t> </a:t>
            </a:r>
            <a:r>
              <a:rPr lang="en-US" err="1"/>
              <a:t>fordi</a:t>
            </a:r>
            <a:r>
              <a:rPr lang="en-US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Medlemsorganisasjon</a:t>
            </a:r>
            <a:r>
              <a:rPr lang="en-US"/>
              <a:t> </a:t>
            </a:r>
            <a:r>
              <a:rPr lang="en-US" err="1"/>
              <a:t>har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demokratisk</a:t>
            </a:r>
            <a:r>
              <a:rPr lang="en-US"/>
              <a:t> </a:t>
            </a:r>
            <a:r>
              <a:rPr lang="en-US" err="1"/>
              <a:t>styringsstruktur</a:t>
            </a:r>
            <a:r>
              <a:rPr lang="en-US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Det er LHLs ca. 55 000 </a:t>
            </a:r>
            <a:r>
              <a:rPr lang="en-US" err="1"/>
              <a:t>medlemmer</a:t>
            </a:r>
            <a:r>
              <a:rPr lang="en-US"/>
              <a:t> </a:t>
            </a:r>
            <a:r>
              <a:rPr lang="en-US" err="1"/>
              <a:t>som</a:t>
            </a:r>
            <a:r>
              <a:rPr lang="en-US"/>
              <a:t> </a:t>
            </a:r>
            <a:r>
              <a:rPr lang="en-US" err="1"/>
              <a:t>eier</a:t>
            </a:r>
            <a:r>
              <a:rPr lang="en-US"/>
              <a:t> LHL.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LHL </a:t>
            </a:r>
            <a:r>
              <a:rPr lang="en-US" err="1"/>
              <a:t>har</a:t>
            </a:r>
            <a:r>
              <a:rPr lang="en-US"/>
              <a:t> </a:t>
            </a:r>
            <a:r>
              <a:rPr lang="en-US" err="1"/>
              <a:t>ingen</a:t>
            </a:r>
            <a:r>
              <a:rPr lang="en-US"/>
              <a:t> private </a:t>
            </a:r>
            <a:r>
              <a:rPr lang="en-US" err="1"/>
              <a:t>eiere</a:t>
            </a:r>
            <a:r>
              <a:rPr lang="en-US"/>
              <a:t> </a:t>
            </a:r>
            <a:r>
              <a:rPr lang="en-US" err="1"/>
              <a:t>som</a:t>
            </a:r>
            <a:r>
              <a:rPr lang="en-US"/>
              <a:t> tar </a:t>
            </a:r>
            <a:r>
              <a:rPr lang="en-US" err="1"/>
              <a:t>ut</a:t>
            </a:r>
            <a:r>
              <a:rPr lang="en-US"/>
              <a:t> </a:t>
            </a:r>
            <a:r>
              <a:rPr lang="en-US" err="1"/>
              <a:t>utbytte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Overskudd</a:t>
            </a:r>
            <a:r>
              <a:rPr lang="en-US"/>
              <a:t> </a:t>
            </a:r>
            <a:r>
              <a:rPr lang="en-US" err="1"/>
              <a:t>som</a:t>
            </a:r>
            <a:r>
              <a:rPr lang="en-US"/>
              <a:t> </a:t>
            </a:r>
            <a:r>
              <a:rPr lang="en-US" err="1"/>
              <a:t>følge</a:t>
            </a:r>
            <a:r>
              <a:rPr lang="en-US"/>
              <a:t> av LHLs </a:t>
            </a:r>
            <a:r>
              <a:rPr lang="en-US" err="1"/>
              <a:t>virksomhet</a:t>
            </a:r>
            <a:r>
              <a:rPr lang="en-US"/>
              <a:t> </a:t>
            </a:r>
            <a:r>
              <a:rPr lang="en-US" err="1"/>
              <a:t>kommer</a:t>
            </a:r>
            <a:r>
              <a:rPr lang="en-US"/>
              <a:t> </a:t>
            </a:r>
            <a:r>
              <a:rPr lang="en-US" err="1"/>
              <a:t>medlemmene</a:t>
            </a:r>
            <a:r>
              <a:rPr lang="en-US"/>
              <a:t> og </a:t>
            </a:r>
            <a:r>
              <a:rPr lang="en-US" err="1"/>
              <a:t>pasientene</a:t>
            </a:r>
            <a:r>
              <a:rPr lang="en-US"/>
              <a:t> </a:t>
            </a:r>
            <a:r>
              <a:rPr lang="en-US" err="1"/>
              <a:t>til</a:t>
            </a:r>
            <a:r>
              <a:rPr lang="en-US"/>
              <a:t> </a:t>
            </a:r>
            <a:r>
              <a:rPr lang="en-US" err="1"/>
              <a:t>gode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form av </a:t>
            </a:r>
            <a:r>
              <a:rPr lang="en-US" err="1"/>
              <a:t>fortsatt</a:t>
            </a:r>
            <a:r>
              <a:rPr lang="en-US"/>
              <a:t> drift og </a:t>
            </a:r>
            <a:r>
              <a:rPr lang="en-US" err="1"/>
              <a:t>videreutvikling</a:t>
            </a:r>
            <a:r>
              <a:rPr lang="en-US"/>
              <a:t> av nye </a:t>
            </a:r>
            <a:r>
              <a:rPr lang="en-US" err="1"/>
              <a:t>tilbud</a:t>
            </a:r>
            <a:r>
              <a:rPr lang="en-US"/>
              <a:t>.</a:t>
            </a:r>
          </a:p>
          <a:p>
            <a:pPr marL="171450" indent="-171450">
              <a:buFont typeface="Arial"/>
              <a:buChar char="•"/>
            </a:pP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LHL </a:t>
            </a:r>
            <a:r>
              <a:rPr lang="en-US" err="1"/>
              <a:t>har</a:t>
            </a:r>
            <a:r>
              <a:rPr lang="en-US"/>
              <a:t> et </a:t>
            </a:r>
            <a:r>
              <a:rPr lang="en-US" err="1"/>
              <a:t>ideelt</a:t>
            </a:r>
            <a:r>
              <a:rPr lang="en-US"/>
              <a:t> </a:t>
            </a:r>
            <a:r>
              <a:rPr lang="en-US" err="1"/>
              <a:t>formål</a:t>
            </a:r>
            <a:r>
              <a:rPr lang="en-US"/>
              <a:t> </a:t>
            </a:r>
            <a:r>
              <a:rPr lang="en-US" err="1"/>
              <a:t>som</a:t>
            </a:r>
            <a:r>
              <a:rPr lang="en-US"/>
              <a:t> er </a:t>
            </a:r>
            <a:r>
              <a:rPr lang="en-US" err="1"/>
              <a:t>nedfelt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vedtektene</a:t>
            </a:r>
            <a:r>
              <a:rPr lang="en-US"/>
              <a:t>.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Arial"/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LHL </a:t>
            </a:r>
            <a:r>
              <a:rPr lang="en-US" err="1"/>
              <a:t>har</a:t>
            </a:r>
            <a:r>
              <a:rPr lang="en-US"/>
              <a:t> ca  250 </a:t>
            </a:r>
            <a:r>
              <a:rPr lang="en-US" err="1"/>
              <a:t>lokallag</a:t>
            </a:r>
            <a:r>
              <a:rPr lang="en-US"/>
              <a:t> </a:t>
            </a:r>
            <a:r>
              <a:rPr lang="en-US" err="1"/>
              <a:t>spredt</a:t>
            </a:r>
            <a:r>
              <a:rPr lang="en-US"/>
              <a:t> over hele </a:t>
            </a:r>
            <a:r>
              <a:rPr lang="en-US" err="1"/>
              <a:t>landet</a:t>
            </a:r>
            <a:r>
              <a:rPr lang="en-US"/>
              <a:t>. </a:t>
            </a:r>
            <a:r>
              <a:rPr lang="en-US" err="1"/>
              <a:t>Daglig</a:t>
            </a:r>
            <a:r>
              <a:rPr lang="en-US"/>
              <a:t> </a:t>
            </a:r>
            <a:r>
              <a:rPr lang="en-US" err="1"/>
              <a:t>vil</a:t>
            </a:r>
            <a:r>
              <a:rPr lang="en-US"/>
              <a:t> det </a:t>
            </a:r>
            <a:r>
              <a:rPr lang="en-US" err="1"/>
              <a:t>være</a:t>
            </a:r>
            <a:r>
              <a:rPr lang="en-US"/>
              <a:t> </a:t>
            </a:r>
            <a:r>
              <a:rPr lang="en-US" err="1"/>
              <a:t>aktiviteter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regi</a:t>
            </a:r>
            <a:r>
              <a:rPr lang="en-US"/>
              <a:t> av </a:t>
            </a:r>
            <a:r>
              <a:rPr lang="en-US" err="1"/>
              <a:t>lokallagene</a:t>
            </a:r>
            <a:r>
              <a:rPr lang="en-US"/>
              <a:t> </a:t>
            </a:r>
            <a:r>
              <a:rPr lang="en-US" err="1"/>
              <a:t>som</a:t>
            </a:r>
            <a:r>
              <a:rPr lang="en-US"/>
              <a:t> </a:t>
            </a:r>
            <a:r>
              <a:rPr lang="en-US" err="1"/>
              <a:t>oppfyller</a:t>
            </a:r>
            <a:r>
              <a:rPr lang="en-US"/>
              <a:t> LHLs </a:t>
            </a:r>
            <a:r>
              <a:rPr lang="en-US" err="1"/>
              <a:t>formål</a:t>
            </a:r>
            <a:r>
              <a:rPr lang="en-US"/>
              <a:t>, det </a:t>
            </a:r>
            <a:r>
              <a:rPr lang="en-US" err="1"/>
              <a:t>være</a:t>
            </a:r>
            <a:r>
              <a:rPr lang="en-US"/>
              <a:t> seg </a:t>
            </a:r>
            <a:r>
              <a:rPr lang="en-US" err="1"/>
              <a:t>trimgrupper</a:t>
            </a:r>
            <a:r>
              <a:rPr lang="en-US"/>
              <a:t>, </a:t>
            </a:r>
            <a:r>
              <a:rPr lang="en-US" err="1"/>
              <a:t>likepersonsstjenester</a:t>
            </a:r>
            <a:r>
              <a:rPr lang="en-US"/>
              <a:t>, </a:t>
            </a:r>
            <a:r>
              <a:rPr lang="en-US" err="1"/>
              <a:t>kurs</a:t>
            </a:r>
            <a:r>
              <a:rPr lang="en-US"/>
              <a:t> </a:t>
            </a:r>
            <a:r>
              <a:rPr lang="en-US" err="1"/>
              <a:t>eller</a:t>
            </a:r>
            <a:r>
              <a:rPr lang="en-US"/>
              <a:t> </a:t>
            </a:r>
            <a:r>
              <a:rPr lang="en-US" err="1"/>
              <a:t>medlemsmøter</a:t>
            </a:r>
            <a:r>
              <a:rPr lang="en-US"/>
              <a:t>. Andre </a:t>
            </a:r>
            <a:r>
              <a:rPr lang="en-US" err="1"/>
              <a:t>eksempler</a:t>
            </a:r>
            <a:r>
              <a:rPr lang="en-US"/>
              <a:t> </a:t>
            </a:r>
            <a:r>
              <a:rPr lang="en-US" err="1"/>
              <a:t>på</a:t>
            </a:r>
            <a:r>
              <a:rPr lang="en-US"/>
              <a:t> </a:t>
            </a:r>
            <a:r>
              <a:rPr lang="en-US" err="1"/>
              <a:t>aktiviteter</a:t>
            </a:r>
            <a:r>
              <a:rPr lang="en-US"/>
              <a:t> </a:t>
            </a:r>
            <a:r>
              <a:rPr lang="en-US" err="1"/>
              <a:t>som</a:t>
            </a:r>
            <a:r>
              <a:rPr lang="en-US"/>
              <a:t> </a:t>
            </a:r>
            <a:r>
              <a:rPr lang="en-US" err="1"/>
              <a:t>tjener</a:t>
            </a:r>
            <a:r>
              <a:rPr lang="en-US"/>
              <a:t> LHLs </a:t>
            </a:r>
            <a:r>
              <a:rPr lang="en-US" err="1"/>
              <a:t>formål</a:t>
            </a:r>
            <a:r>
              <a:rPr lang="en-US"/>
              <a:t> er </a:t>
            </a:r>
            <a:r>
              <a:rPr lang="en-US" err="1"/>
              <a:t>rådgivningstjeneste</a:t>
            </a:r>
            <a:r>
              <a:rPr lang="en-US"/>
              <a:t>, </a:t>
            </a:r>
            <a:r>
              <a:rPr lang="en-US" err="1"/>
              <a:t>politisk</a:t>
            </a:r>
            <a:r>
              <a:rPr lang="en-US"/>
              <a:t> </a:t>
            </a:r>
            <a:r>
              <a:rPr lang="en-US" err="1"/>
              <a:t>påvirkningsarbeid</a:t>
            </a:r>
            <a:r>
              <a:rPr lang="en-US"/>
              <a:t>, </a:t>
            </a:r>
            <a:endParaRPr lang="nb-NO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b-NO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b-NO" err="1"/>
              <a:t>Hovedmedlemskap</a:t>
            </a:r>
            <a:r>
              <a:rPr lang="nb-NO"/>
              <a:t> og husstandsmedlemmer har fulle demokratiske rettigheter</a:t>
            </a:r>
            <a:endParaRPr lang="en-US">
              <a:ea typeface="Calibri"/>
              <a:cs typeface="Calibri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 err="1"/>
              <a:t>Hovedmedlemskap</a:t>
            </a:r>
            <a:r>
              <a:rPr lang="nb-NO"/>
              <a:t> koster kr 450 pr år</a:t>
            </a:r>
            <a:endParaRPr lang="en-US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Hustandsmedlemsskap koster kr 250 pr år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13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LHL </a:t>
            </a:r>
            <a:r>
              <a:rPr lang="en-US" b="1" err="1"/>
              <a:t>har</a:t>
            </a:r>
            <a:r>
              <a:rPr lang="en-US" b="1"/>
              <a:t> et </a:t>
            </a:r>
            <a:r>
              <a:rPr lang="en-US" b="1" err="1"/>
              <a:t>ideelt</a:t>
            </a:r>
            <a:r>
              <a:rPr lang="en-US" b="1"/>
              <a:t> </a:t>
            </a:r>
            <a:r>
              <a:rPr lang="en-US" b="1" err="1"/>
              <a:t>formål</a:t>
            </a:r>
            <a:r>
              <a:rPr lang="en-US" b="1"/>
              <a:t> </a:t>
            </a:r>
            <a:r>
              <a:rPr lang="en-US" b="1" err="1"/>
              <a:t>som</a:t>
            </a:r>
            <a:r>
              <a:rPr lang="en-US" b="1"/>
              <a:t> er </a:t>
            </a:r>
            <a:r>
              <a:rPr lang="en-US" b="1" err="1"/>
              <a:t>nedfelt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vedtektene</a:t>
            </a:r>
            <a:endParaRPr lang="en-US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Vedtektene</a:t>
            </a:r>
            <a:r>
              <a:rPr lang="en-US"/>
              <a:t> er </a:t>
            </a:r>
            <a:r>
              <a:rPr lang="en-US" err="1"/>
              <a:t>besluttet</a:t>
            </a:r>
            <a:r>
              <a:rPr lang="en-US"/>
              <a:t> av </a:t>
            </a:r>
            <a:r>
              <a:rPr lang="en-US" err="1"/>
              <a:t>landsmøtet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LHLs </a:t>
            </a:r>
            <a:r>
              <a:rPr lang="en-US" err="1"/>
              <a:t>høyeste</a:t>
            </a:r>
            <a:r>
              <a:rPr lang="en-US"/>
              <a:t> </a:t>
            </a:r>
            <a:r>
              <a:rPr lang="en-US" err="1"/>
              <a:t>beslutningsorgan</a:t>
            </a:r>
            <a:r>
              <a:rPr lang="en-US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Landsmøtet</a:t>
            </a:r>
            <a:r>
              <a:rPr lang="en-US"/>
              <a:t> </a:t>
            </a:r>
            <a:r>
              <a:rPr lang="en-US" err="1"/>
              <a:t>består</a:t>
            </a:r>
            <a:r>
              <a:rPr lang="en-US"/>
              <a:t> av </a:t>
            </a:r>
            <a:r>
              <a:rPr lang="en-US" err="1"/>
              <a:t>utsendinger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hvert</a:t>
            </a:r>
            <a:r>
              <a:rPr lang="en-US"/>
              <a:t> lag </a:t>
            </a:r>
            <a:r>
              <a:rPr lang="en-US" err="1"/>
              <a:t>samt</a:t>
            </a:r>
            <a:r>
              <a:rPr lang="en-US"/>
              <a:t> </a:t>
            </a:r>
            <a:r>
              <a:rPr lang="en-US" err="1"/>
              <a:t>landsstyret</a:t>
            </a:r>
            <a:r>
              <a:rPr lang="en-US"/>
              <a:t>, </a:t>
            </a:r>
            <a:r>
              <a:rPr lang="en-US" err="1"/>
              <a:t>kontrollkomiteen</a:t>
            </a:r>
            <a:r>
              <a:rPr lang="en-US"/>
              <a:t> og </a:t>
            </a:r>
            <a:r>
              <a:rPr lang="en-US" err="1"/>
              <a:t>valgkomiteen</a:t>
            </a:r>
            <a:r>
              <a:rPr lang="en-US"/>
              <a:t>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 </a:t>
            </a:r>
            <a:r>
              <a:rPr lang="en-US" err="1"/>
              <a:t>henhold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LHLs </a:t>
            </a:r>
            <a:r>
              <a:rPr lang="en-US" err="1"/>
              <a:t>vedtekter</a:t>
            </a:r>
            <a:r>
              <a:rPr lang="en-US"/>
              <a:t> </a:t>
            </a:r>
            <a:r>
              <a:rPr lang="en-US" err="1"/>
              <a:t>paragraf</a:t>
            </a:r>
            <a:r>
              <a:rPr lang="en-US"/>
              <a:t>  § 2…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… er LHL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interesseorganisasjon</a:t>
            </a:r>
            <a:r>
              <a:rPr lang="en-US"/>
              <a:t> for </a:t>
            </a:r>
            <a:r>
              <a:rPr lang="en-US" err="1"/>
              <a:t>mennesker</a:t>
            </a:r>
            <a:r>
              <a:rPr lang="en-US"/>
              <a:t> med </a:t>
            </a:r>
            <a:r>
              <a:rPr lang="en-US" err="1"/>
              <a:t>hjerte</a:t>
            </a:r>
            <a:r>
              <a:rPr lang="en-US"/>
              <a:t>-, </a:t>
            </a:r>
            <a:r>
              <a:rPr lang="en-US" err="1"/>
              <a:t>kar</a:t>
            </a:r>
            <a:r>
              <a:rPr lang="en-US"/>
              <a:t>-, og </a:t>
            </a:r>
            <a:r>
              <a:rPr lang="en-US" err="1"/>
              <a:t>lungesykdom</a:t>
            </a:r>
            <a:r>
              <a:rPr lang="en-US"/>
              <a:t>, </a:t>
            </a:r>
            <a:r>
              <a:rPr lang="en-US" err="1"/>
              <a:t>hjerneslag</a:t>
            </a:r>
            <a:r>
              <a:rPr lang="en-US"/>
              <a:t>, </a:t>
            </a:r>
            <a:r>
              <a:rPr lang="en-US" err="1"/>
              <a:t>afasi</a:t>
            </a:r>
            <a:r>
              <a:rPr lang="en-US"/>
              <a:t> og  </a:t>
            </a:r>
            <a:r>
              <a:rPr lang="en-US" err="1"/>
              <a:t>allergi</a:t>
            </a:r>
            <a:r>
              <a:rPr lang="en-US"/>
              <a:t> </a:t>
            </a:r>
            <a:r>
              <a:rPr lang="en-US" err="1"/>
              <a:t>samt</a:t>
            </a:r>
            <a:r>
              <a:rPr lang="en-US"/>
              <a:t> </a:t>
            </a:r>
            <a:r>
              <a:rPr lang="en-US" err="1"/>
              <a:t>deres</a:t>
            </a:r>
            <a:r>
              <a:rPr lang="en-US"/>
              <a:t> </a:t>
            </a:r>
            <a:r>
              <a:rPr lang="en-US" err="1"/>
              <a:t>pårørende</a:t>
            </a:r>
            <a:r>
              <a:rPr lang="en-US"/>
              <a:t>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… </a:t>
            </a:r>
            <a:r>
              <a:rPr lang="en-US" err="1"/>
              <a:t>skal</a:t>
            </a:r>
            <a:r>
              <a:rPr lang="en-US"/>
              <a:t> LHL </a:t>
            </a:r>
            <a:r>
              <a:rPr lang="en-US" err="1"/>
              <a:t>jobbe</a:t>
            </a:r>
            <a:r>
              <a:rPr lang="en-US"/>
              <a:t> for </a:t>
            </a:r>
            <a:r>
              <a:rPr lang="en-US" err="1"/>
              <a:t>følgende</a:t>
            </a:r>
            <a:r>
              <a:rPr lang="en-US"/>
              <a:t> </a:t>
            </a:r>
            <a:r>
              <a:rPr lang="en-US" err="1"/>
              <a:t>virkeområder</a:t>
            </a:r>
            <a:r>
              <a:rPr lang="en-US"/>
              <a:t> (les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lysbildet</a:t>
            </a:r>
            <a:r>
              <a:rPr lang="en-US"/>
              <a:t>).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208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9E3095"/>
                </a:solidFill>
              </a:rPr>
              <a:t>Medlemmene: </a:t>
            </a:r>
            <a:r>
              <a:rPr lang="nb-NO" dirty="0"/>
              <a:t>LHLs hovedmedlemmer og husstandsmedlemmer har organisatoriske rettigheter. Det er medlemmene som eier LHL.</a:t>
            </a:r>
            <a:endParaRPr lang="nb-NO" b="1" dirty="0">
              <a:solidFill>
                <a:srgbClr val="9E3095"/>
              </a:solidFill>
            </a:endParaRPr>
          </a:p>
          <a:p>
            <a:br>
              <a:rPr lang="nb-NO" b="1" dirty="0">
                <a:solidFill>
                  <a:srgbClr val="9E3095"/>
                </a:solidFill>
              </a:rPr>
            </a:br>
            <a:r>
              <a:rPr lang="nb-NO" b="1" dirty="0">
                <a:solidFill>
                  <a:srgbClr val="9E3095"/>
                </a:solidFill>
              </a:rPr>
              <a:t>Lokallag: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Ca. 250 LHL lokallag – hvert lokallag drives av et lokallagsstyre.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Alle medlemmer i lokallaget har rett til å møte, tale og stemme på årsmøtet.</a:t>
            </a:r>
          </a:p>
          <a:p>
            <a:endParaRPr lang="nb-NO" b="1" dirty="0">
              <a:solidFill>
                <a:srgbClr val="9E3095"/>
              </a:solidFill>
            </a:endParaRPr>
          </a:p>
          <a:p>
            <a:r>
              <a:rPr lang="nb-NO" b="1" dirty="0">
                <a:solidFill>
                  <a:srgbClr val="9E3095"/>
                </a:solidFill>
              </a:rPr>
              <a:t>Fylkesstyrene: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Ansvar for å gjennomføre lagsmøter og fylkesårsmøter.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På fylkesårsmøtene velges delegatene til landsmøtet.</a:t>
            </a:r>
          </a:p>
          <a:p>
            <a:endParaRPr lang="nb-NO" b="1" dirty="0">
              <a:solidFill>
                <a:srgbClr val="9E3095"/>
              </a:solidFill>
            </a:endParaRPr>
          </a:p>
          <a:p>
            <a:r>
              <a:rPr lang="nb-NO" b="1" dirty="0">
                <a:solidFill>
                  <a:srgbClr val="9E3095"/>
                </a:solidFill>
              </a:rPr>
              <a:t>Sentralstyret: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Består av et medlem fra hvert fylke og to ansattrepresentanter som møtes 6 til 10 ganger per 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Arbeidsutvalget (AU) forbereder sentralstyremøtene og har delegerte oppgaver fra sentralstyret.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AU består av sentralstyreleder og 1. og 2. nestleder</a:t>
            </a:r>
          </a:p>
          <a:p>
            <a:endParaRPr lang="nb-NO" b="1" dirty="0">
              <a:solidFill>
                <a:srgbClr val="9E3095"/>
              </a:solidFill>
            </a:endParaRPr>
          </a:p>
          <a:p>
            <a:r>
              <a:rPr lang="nb-NO" b="1" dirty="0">
                <a:solidFill>
                  <a:srgbClr val="9E3095"/>
                </a:solidFill>
              </a:rPr>
              <a:t>Landsmøtet: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Landsmøtet er LHLs høyeste myndighet og holdes årlig.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Landsmøtets oppgaver er å trekke opp linjene for virksomheten, kontrollere resultatene og foreta valg.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Består av 100 delegater fra fylkene og en delegat fra hver av interessegruppene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414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b="1"/>
              <a:t>Styringsdokumenter som er førende for hele organisasjonen vedtas av </a:t>
            </a:r>
            <a:r>
              <a:rPr lang="nb-NO" b="1" err="1"/>
              <a:t>LHLs</a:t>
            </a:r>
            <a:r>
              <a:rPr lang="nb-NO" b="1"/>
              <a:t> landsmøte.</a:t>
            </a:r>
            <a:endParaRPr lang="en-US" b="1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b="1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b="1"/>
              <a:t>Vedtektene</a:t>
            </a:r>
            <a:endParaRPr lang="en-US" b="1"/>
          </a:p>
          <a:p>
            <a:pPr marL="171450" lvl="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«</a:t>
            </a:r>
            <a:r>
              <a:rPr lang="nb-NO" err="1"/>
              <a:t>LHLs</a:t>
            </a:r>
            <a:r>
              <a:rPr lang="nb-NO"/>
              <a:t> lover»</a:t>
            </a:r>
            <a:endParaRPr lang="en-US"/>
          </a:p>
          <a:p>
            <a:pPr marL="171450" lvl="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Vedtas med 2/3-dels flertall</a:t>
            </a:r>
            <a:endParaRPr lang="en-US"/>
          </a:p>
          <a:p>
            <a:pPr marL="171450" lvl="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nb-NO"/>
              <a:t>Bestemmelser om blant annet navn, formål, medlemskap, demokratiske regler, hvilke styringsorganer og organisasjonsledd vi har, osv.</a:t>
            </a:r>
            <a:endParaRPr lang="nb-NO">
              <a:ea typeface="Calibri"/>
              <a:cs typeface="Calibri"/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nb-NO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nb-NO" b="1"/>
              <a:t>Strategi: </a:t>
            </a:r>
            <a:r>
              <a:rPr lang="nb-NO"/>
              <a:t>Strategidokumentet inneholder blant annet </a:t>
            </a:r>
            <a:r>
              <a:rPr lang="nb-NO" err="1"/>
              <a:t>LHLs</a:t>
            </a:r>
            <a:r>
              <a:rPr lang="nb-NO"/>
              <a:t> verdier, strategisk retning og posisjon, og </a:t>
            </a:r>
            <a:r>
              <a:rPr lang="nb-NO" err="1"/>
              <a:t>LHLs</a:t>
            </a:r>
            <a:r>
              <a:rPr lang="nb-NO"/>
              <a:t> målsettinger for perioden 2023-2026.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nb-NO"/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nb-NO" b="1"/>
              <a:t>Interessepolitisk program</a:t>
            </a:r>
            <a:r>
              <a:rPr lang="en-US" b="1"/>
              <a:t>: </a:t>
            </a:r>
            <a:r>
              <a:rPr lang="nb-NO"/>
              <a:t>Gir svar på hva LHL mener og er styrende for all politisk virksomhet i organisasjonen.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190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093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01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067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15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42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56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20. juli 1943: </a:t>
            </a: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Ragnar Strøm skrev et leserbrev med tittelen "</a:t>
            </a:r>
            <a:r>
              <a:rPr lang="nb-NO" b="0" i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 vanføre barna og de tuberkuløses </a:t>
            </a:r>
            <a:r>
              <a:rPr lang="nb-NO" b="0" i="1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rekonvalenssenter</a:t>
            </a: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" om tuberkulosesykes levekår i </a:t>
            </a:r>
            <a:r>
              <a:rPr lang="nb-NO" b="0" i="0" u="sng">
                <a:solidFill>
                  <a:srgbClr val="922C8A"/>
                </a:solidFill>
                <a:effectLst/>
                <a:latin typeface="Open Sans" panose="020B0606030504020204" pitchFamily="34" charset="0"/>
                <a:hlinkClick r:id="rId3" tooltip="Morgenposten, en gang Norges største avis (1861-1971)"/>
              </a:rPr>
              <a:t>Morgenposten</a:t>
            </a: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Dette utløste en strøm av reaksjoner.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14. oktober 1943: </a:t>
            </a: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Ragnar Strøm, sammen med fire andre tuberkuloserammede, dannet </a:t>
            </a:r>
            <a:r>
              <a:rPr lang="nb-NO" b="0" i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Tuberkuløses Hjelpeorganisasjon (THO)</a:t>
            </a: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på Lilleborg Menighetshus i Oslo.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Formålet var å «</a:t>
            </a:r>
            <a:r>
              <a:rPr lang="nb-NO" b="0" i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arbeide for de tuberkuløses </a:t>
            </a:r>
            <a:r>
              <a:rPr lang="nb-NO" b="0" i="1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ettertrygd</a:t>
            </a: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», for å hjelpe tuberkulosesmittede inn i en vanlig arbeidssituasjon.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Tre kvinner og to menn med Ragnar Strøm i spissen bestemte i stiftelsesmøtet at THO </a:t>
            </a:r>
            <a:r>
              <a:rPr lang="en-US" err="1"/>
              <a:t>skulle</a:t>
            </a:r>
            <a:r>
              <a:rPr lang="en-US"/>
              <a:t> </a:t>
            </a:r>
            <a:r>
              <a:rPr lang="en-US" err="1"/>
              <a:t>jobbe</a:t>
            </a:r>
            <a:r>
              <a:rPr lang="en-US"/>
              <a:t> med </a:t>
            </a:r>
            <a:r>
              <a:rPr lang="en-US" err="1"/>
              <a:t>tre</a:t>
            </a:r>
            <a:r>
              <a:rPr lang="en-US"/>
              <a:t> saker </a:t>
            </a:r>
            <a:r>
              <a:rPr lang="en-US" err="1"/>
              <a:t>til</a:t>
            </a:r>
            <a:r>
              <a:rPr lang="en-US"/>
              <a:t> det </a:t>
            </a:r>
            <a:r>
              <a:rPr lang="en-US" err="1"/>
              <a:t>beste</a:t>
            </a:r>
            <a:r>
              <a:rPr lang="en-US"/>
              <a:t> for </a:t>
            </a:r>
            <a:r>
              <a:rPr lang="en-US" err="1"/>
              <a:t>turberkuløserammede</a:t>
            </a:r>
            <a:r>
              <a:rPr lang="en-US"/>
              <a:t>: </a:t>
            </a:r>
          </a:p>
          <a:p>
            <a:endParaRPr lang="en-US"/>
          </a:p>
          <a:p>
            <a:r>
              <a:rPr lang="en-US" b="1"/>
              <a:t>Tre </a:t>
            </a:r>
            <a:r>
              <a:rPr lang="en-US" b="1" err="1"/>
              <a:t>hjertesaker</a:t>
            </a:r>
            <a:endParaRPr lang="en-US" b="1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err="1"/>
              <a:t>Politikk</a:t>
            </a:r>
            <a:r>
              <a:rPr lang="en-US"/>
              <a:t>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rettferdig</a:t>
            </a:r>
            <a:r>
              <a:rPr lang="en-US"/>
              <a:t> og </a:t>
            </a:r>
            <a:r>
              <a:rPr lang="en-US" err="1"/>
              <a:t>nødvendig</a:t>
            </a:r>
            <a:r>
              <a:rPr lang="en-US"/>
              <a:t> </a:t>
            </a:r>
            <a:r>
              <a:rPr lang="en-US" err="1"/>
              <a:t>ettertrygd</a:t>
            </a:r>
            <a:endParaRPr lang="en-US"/>
          </a:p>
          <a:p>
            <a:pPr marL="228600" indent="-228600">
              <a:buFont typeface="+mj-lt"/>
              <a:buAutoNum type="arabicPeriod"/>
            </a:pPr>
            <a:r>
              <a:rPr lang="en-US" err="1"/>
              <a:t>Medlemsorganisering</a:t>
            </a:r>
            <a:r>
              <a:rPr lang="en-US"/>
              <a:t>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pasientmakt</a:t>
            </a:r>
            <a:endParaRPr lang="en-US"/>
          </a:p>
          <a:p>
            <a:pPr marL="228600" indent="-228600">
              <a:buFont typeface="+mj-lt"/>
              <a:buAutoNum type="arabicPeriod"/>
            </a:pPr>
            <a:r>
              <a:rPr lang="en-US" err="1"/>
              <a:t>Bygge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yrkesskole</a:t>
            </a:r>
            <a:r>
              <a:rPr lang="en-US"/>
              <a:t> for å </a:t>
            </a:r>
            <a:r>
              <a:rPr lang="en-US" err="1"/>
              <a:t>gi</a:t>
            </a:r>
            <a:r>
              <a:rPr lang="en-US"/>
              <a:t> et </a:t>
            </a:r>
            <a:r>
              <a:rPr lang="en-US" err="1"/>
              <a:t>tjenestetilbud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de </a:t>
            </a:r>
            <a:r>
              <a:rPr lang="en-US" err="1"/>
              <a:t>som</a:t>
            </a:r>
            <a:r>
              <a:rPr lang="en-US"/>
              <a:t> var </a:t>
            </a:r>
            <a:r>
              <a:rPr lang="en-US" err="1"/>
              <a:t>utstøtt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samfunnet</a:t>
            </a:r>
            <a:r>
              <a:rPr lang="en-US"/>
              <a:t> </a:t>
            </a:r>
            <a:r>
              <a:rPr lang="en-US" err="1"/>
              <a:t>pga</a:t>
            </a:r>
            <a:r>
              <a:rPr lang="en-US"/>
              <a:t> </a:t>
            </a:r>
            <a:r>
              <a:rPr lang="en-US" err="1"/>
              <a:t>tuberkulosen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b="1" err="1"/>
              <a:t>Nå</a:t>
            </a:r>
            <a:r>
              <a:rPr lang="en-US" b="1"/>
              <a:t>: </a:t>
            </a:r>
            <a:r>
              <a:rPr lang="en-US"/>
              <a:t>LHL </a:t>
            </a:r>
            <a:r>
              <a:rPr lang="en-US" err="1"/>
              <a:t>har</a:t>
            </a:r>
            <a:r>
              <a:rPr lang="en-US"/>
              <a:t> den </a:t>
            </a:r>
            <a:r>
              <a:rPr lang="en-US" err="1"/>
              <a:t>dag</a:t>
            </a:r>
            <a:r>
              <a:rPr lang="en-US"/>
              <a:t> i </a:t>
            </a:r>
            <a:r>
              <a:rPr lang="en-US" err="1"/>
              <a:t>dag</a:t>
            </a:r>
            <a:r>
              <a:rPr lang="en-US"/>
              <a:t> </a:t>
            </a:r>
            <a:r>
              <a:rPr lang="en-US" err="1"/>
              <a:t>fortsatt</a:t>
            </a:r>
            <a:r>
              <a:rPr lang="en-US"/>
              <a:t> </a:t>
            </a:r>
            <a:r>
              <a:rPr lang="en-US" err="1"/>
              <a:t>fokus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medlemsorganisering</a:t>
            </a:r>
            <a:r>
              <a:rPr lang="en-US"/>
              <a:t>, </a:t>
            </a:r>
            <a:r>
              <a:rPr lang="en-US" err="1"/>
              <a:t>politisk</a:t>
            </a:r>
            <a:r>
              <a:rPr lang="en-US"/>
              <a:t> </a:t>
            </a:r>
            <a:r>
              <a:rPr lang="en-US" err="1"/>
              <a:t>påvirkning</a:t>
            </a:r>
            <a:r>
              <a:rPr lang="en-US"/>
              <a:t> og det å </a:t>
            </a:r>
            <a:r>
              <a:rPr lang="en-US" err="1"/>
              <a:t>tilby</a:t>
            </a:r>
            <a:r>
              <a:rPr lang="en-US"/>
              <a:t> et </a:t>
            </a:r>
            <a:r>
              <a:rPr lang="en-US" err="1"/>
              <a:t>godt</a:t>
            </a:r>
            <a:r>
              <a:rPr lang="en-US"/>
              <a:t> </a:t>
            </a:r>
            <a:r>
              <a:rPr lang="en-US" err="1"/>
              <a:t>tilbud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sine </a:t>
            </a:r>
            <a:r>
              <a:rPr lang="en-US" err="1"/>
              <a:t>målgrupper</a:t>
            </a:r>
            <a:r>
              <a:rPr lang="en-US"/>
              <a:t>. </a:t>
            </a:r>
            <a:endParaRPr lang="nb-NO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54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1946: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THO </a:t>
            </a:r>
            <a:r>
              <a:rPr lang="en-US" err="1"/>
              <a:t>i</a:t>
            </a:r>
            <a:r>
              <a:rPr lang="en-US"/>
              <a:t> Bergen </a:t>
            </a:r>
            <a:r>
              <a:rPr lang="en-US" err="1"/>
              <a:t>fant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eiendom</a:t>
            </a:r>
            <a:r>
              <a:rPr lang="en-US"/>
              <a:t> 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yrkesskolen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THO </a:t>
            </a:r>
            <a:r>
              <a:rPr lang="en-US" err="1"/>
              <a:t>ønsket</a:t>
            </a:r>
            <a:r>
              <a:rPr lang="en-US"/>
              <a:t> å </a:t>
            </a:r>
            <a:r>
              <a:rPr lang="en-US" err="1"/>
              <a:t>etablere</a:t>
            </a:r>
            <a:r>
              <a:rPr lang="en-US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err="1"/>
              <a:t>Kronprins</a:t>
            </a:r>
            <a:r>
              <a:rPr lang="en-US"/>
              <a:t> Olav, </a:t>
            </a:r>
            <a:r>
              <a:rPr lang="en-US" err="1"/>
              <a:t>som</a:t>
            </a:r>
            <a:r>
              <a:rPr lang="en-US"/>
              <a:t> var </a:t>
            </a:r>
            <a:r>
              <a:rPr lang="en-US" err="1"/>
              <a:t>forsvarssjef</a:t>
            </a:r>
            <a:r>
              <a:rPr lang="en-US"/>
              <a:t>, </a:t>
            </a:r>
            <a:r>
              <a:rPr lang="en-US" err="1"/>
              <a:t>støttet</a:t>
            </a:r>
            <a:r>
              <a:rPr lang="en-US"/>
              <a:t> </a:t>
            </a:r>
            <a:r>
              <a:rPr lang="en-US" err="1"/>
              <a:t>planen</a:t>
            </a:r>
            <a:r>
              <a:rPr lang="en-US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Han </a:t>
            </a:r>
            <a:r>
              <a:rPr lang="en-US" err="1"/>
              <a:t>gav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skriftlig</a:t>
            </a:r>
            <a:r>
              <a:rPr lang="en-US"/>
              <a:t> </a:t>
            </a:r>
            <a:r>
              <a:rPr lang="en-US" err="1"/>
              <a:t>anbefaling</a:t>
            </a:r>
            <a:r>
              <a:rPr lang="en-US"/>
              <a:t> om bruk av </a:t>
            </a:r>
            <a:r>
              <a:rPr lang="en-US" err="1"/>
              <a:t>bygningen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vanskeligstilte</a:t>
            </a:r>
            <a:r>
              <a:rPr lang="en-US"/>
              <a:t> </a:t>
            </a:r>
            <a:r>
              <a:rPr lang="en-US" err="1"/>
              <a:t>nordmenn</a:t>
            </a:r>
            <a:r>
              <a:rPr lang="en-US"/>
              <a:t>. 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Det var </a:t>
            </a:r>
            <a:r>
              <a:rPr lang="en-US" err="1"/>
              <a:t>fokus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typisk</a:t>
            </a:r>
            <a:r>
              <a:rPr lang="en-US"/>
              <a:t> </a:t>
            </a:r>
            <a:r>
              <a:rPr lang="en-US" err="1"/>
              <a:t>praktisk</a:t>
            </a:r>
            <a:r>
              <a:rPr lang="en-US"/>
              <a:t> </a:t>
            </a:r>
            <a:r>
              <a:rPr lang="en-US" err="1"/>
              <a:t>arbeid</a:t>
            </a:r>
            <a:r>
              <a:rPr lang="en-US"/>
              <a:t> og </a:t>
            </a:r>
            <a:r>
              <a:rPr lang="en-US" err="1"/>
              <a:t>håndverkeryrker</a:t>
            </a:r>
            <a:r>
              <a:rPr lang="en-US"/>
              <a:t>. </a:t>
            </a:r>
            <a:endParaRPr lang="nb-NO"/>
          </a:p>
          <a:p>
            <a:endParaRPr lang="en-US">
              <a:ea typeface="Calibri"/>
              <a:cs typeface="Calibri"/>
            </a:endParaRPr>
          </a:p>
          <a:p>
            <a:r>
              <a:rPr lang="nb-NO" b="1"/>
              <a:t>F.o.m. 1950-tallet: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THO bidro med å skape et stort antall arbeidsplasser over hele landet.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Utover 1950-tallet ble det en stor aktivitet blant tidligere tuberkuløse som ville ut i arbeidslivet.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Det aller første tiltaket var </a:t>
            </a:r>
            <a:r>
              <a:rPr lang="nb-NO" b="0" i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Haugesund Lampeskjermfabrikk</a:t>
            </a:r>
            <a:r>
              <a:rPr lang="nb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(startet i 1949) der tidligere tuberkuløse både var andelshavere og arbeidere. 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91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Virksomheten har drevet yrkesopplæring i Fana helt tilbake til 1946 – den gangen var elevgruppen tuberkuløse med behov for yrkesutdanning.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/>
              <a:t>2015: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Stiftelsen Krokeide ble opprettet i januar 2015 av LHL, som tidligere eide Krokeide videregående skole.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Tidene endrer seg og i dag er opplæringsvirksomheten et tilbud til ungdom/unge voksne med behov for særskilt tilrettelagt opplæring.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 dag drives stiftelsen på ideell basis med formål om… (les av fra lysbildet)</a:t>
            </a:r>
          </a:p>
          <a:p>
            <a:endParaRPr lang="nb-NO" b="1"/>
          </a:p>
          <a:p>
            <a:r>
              <a:rPr lang="en-US" b="1"/>
              <a:t>2022: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Alle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Krokeide</a:t>
            </a:r>
            <a:r>
              <a:rPr lang="en-US"/>
              <a:t> </a:t>
            </a:r>
            <a:r>
              <a:rPr lang="en-US" err="1"/>
              <a:t>videregående</a:t>
            </a:r>
            <a:r>
              <a:rPr lang="en-US"/>
              <a:t> </a:t>
            </a:r>
            <a:r>
              <a:rPr lang="en-US" err="1"/>
              <a:t>skole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det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felles</a:t>
            </a:r>
            <a:r>
              <a:rPr lang="en-US"/>
              <a:t> at de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dokumentert</a:t>
            </a:r>
            <a:r>
              <a:rPr lang="en-US"/>
              <a:t> </a:t>
            </a:r>
            <a:r>
              <a:rPr lang="en-US" err="1"/>
              <a:t>behov</a:t>
            </a:r>
            <a:r>
              <a:rPr lang="en-US"/>
              <a:t> for </a:t>
            </a:r>
            <a:r>
              <a:rPr lang="en-US" err="1"/>
              <a:t>særskilt</a:t>
            </a:r>
            <a:r>
              <a:rPr lang="en-US"/>
              <a:t> </a:t>
            </a:r>
            <a:r>
              <a:rPr lang="en-US" err="1"/>
              <a:t>tilrettelagt</a:t>
            </a:r>
            <a:r>
              <a:rPr lang="en-US"/>
              <a:t> </a:t>
            </a:r>
            <a:r>
              <a:rPr lang="en-US" err="1"/>
              <a:t>opplæring</a:t>
            </a:r>
            <a:r>
              <a:rPr lang="en-US"/>
              <a:t>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190 </a:t>
            </a:r>
            <a:r>
              <a:rPr lang="en-US" err="1"/>
              <a:t>elever</a:t>
            </a:r>
            <a:r>
              <a:rPr lang="en-US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De </a:t>
            </a:r>
            <a:r>
              <a:rPr lang="en-US" err="1"/>
              <a:t>fleste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lærevansker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psykiske</a:t>
            </a:r>
            <a:r>
              <a:rPr lang="en-US"/>
              <a:t>/</a:t>
            </a:r>
            <a:r>
              <a:rPr lang="en-US" err="1"/>
              <a:t>fysiske</a:t>
            </a:r>
            <a:r>
              <a:rPr lang="en-US"/>
              <a:t> </a:t>
            </a:r>
            <a:r>
              <a:rPr lang="en-US" err="1"/>
              <a:t>utfordringer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Gjennom</a:t>
            </a:r>
            <a:r>
              <a:rPr lang="en-US"/>
              <a:t> </a:t>
            </a:r>
            <a:r>
              <a:rPr lang="en-US" err="1"/>
              <a:t>Krokeide</a:t>
            </a:r>
            <a:r>
              <a:rPr lang="en-US"/>
              <a:t>, </a:t>
            </a:r>
            <a:r>
              <a:rPr lang="en-US" err="1"/>
              <a:t>opplever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mestring</a:t>
            </a:r>
            <a:r>
              <a:rPr lang="en-US"/>
              <a:t> og </a:t>
            </a:r>
            <a:r>
              <a:rPr lang="en-US" err="1"/>
              <a:t>bygger</a:t>
            </a:r>
            <a:r>
              <a:rPr lang="en-US"/>
              <a:t> </a:t>
            </a:r>
            <a:r>
              <a:rPr lang="en-US" err="1"/>
              <a:t>kompetanse</a:t>
            </a:r>
            <a:r>
              <a:rPr lang="en-US"/>
              <a:t> for </a:t>
            </a:r>
            <a:r>
              <a:rPr lang="en-US" err="1"/>
              <a:t>videre</a:t>
            </a:r>
            <a:r>
              <a:rPr lang="en-US"/>
              <a:t> </a:t>
            </a:r>
            <a:r>
              <a:rPr lang="en-US" err="1"/>
              <a:t>arbeidsliv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studier.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Dette </a:t>
            </a:r>
            <a:r>
              <a:rPr lang="en-US" err="1"/>
              <a:t>gir</a:t>
            </a:r>
            <a:r>
              <a:rPr lang="en-US"/>
              <a:t> dem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start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livet</a:t>
            </a:r>
            <a:r>
              <a:rPr lang="en-US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 </a:t>
            </a:r>
            <a:r>
              <a:rPr lang="en-US" err="1"/>
              <a:t>siste</a:t>
            </a:r>
            <a:r>
              <a:rPr lang="en-US"/>
              <a:t> </a:t>
            </a:r>
            <a:r>
              <a:rPr lang="en-US" err="1"/>
              <a:t>årene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innsøkingen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Krokeide</a:t>
            </a:r>
            <a:r>
              <a:rPr lang="en-US"/>
              <a:t> </a:t>
            </a:r>
            <a:r>
              <a:rPr lang="en-US" err="1"/>
              <a:t>vært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stor</a:t>
            </a:r>
            <a:r>
              <a:rPr lang="en-US"/>
              <a:t> at </a:t>
            </a:r>
            <a:r>
              <a:rPr lang="en-US" err="1"/>
              <a:t>behovet</a:t>
            </a:r>
            <a:r>
              <a:rPr lang="en-US"/>
              <a:t> for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skole</a:t>
            </a:r>
            <a:r>
              <a:rPr lang="en-US"/>
              <a:t> </a:t>
            </a:r>
            <a:r>
              <a:rPr lang="en-US" err="1"/>
              <a:t>meldte</a:t>
            </a:r>
            <a:r>
              <a:rPr lang="en-US"/>
              <a:t> seg.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Denne er </a:t>
            </a:r>
            <a:r>
              <a:rPr lang="en-US" err="1"/>
              <a:t>nå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drift </a:t>
            </a:r>
            <a:r>
              <a:rPr lang="en-US" err="1"/>
              <a:t>i</a:t>
            </a:r>
            <a:r>
              <a:rPr lang="en-US"/>
              <a:t> den </a:t>
            </a:r>
            <a:r>
              <a:rPr lang="en-US" err="1"/>
              <a:t>tidligere</a:t>
            </a:r>
            <a:r>
              <a:rPr lang="en-US"/>
              <a:t> </a:t>
            </a:r>
            <a:r>
              <a:rPr lang="en-US" err="1"/>
              <a:t>Feiringklinikken</a:t>
            </a:r>
            <a:r>
              <a:rPr lang="en-US"/>
              <a:t>. 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48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1960-tallet: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 1960-årene </a:t>
            </a:r>
            <a:r>
              <a:rPr lang="en-US" err="1"/>
              <a:t>førte</a:t>
            </a:r>
            <a:r>
              <a:rPr lang="en-US"/>
              <a:t> nye </a:t>
            </a:r>
            <a:r>
              <a:rPr lang="en-US" err="1"/>
              <a:t>medisiner</a:t>
            </a:r>
            <a:r>
              <a:rPr lang="en-US"/>
              <a:t>, </a:t>
            </a:r>
            <a:r>
              <a:rPr lang="en-US" err="1"/>
              <a:t>massevaksinasjon</a:t>
            </a:r>
            <a:r>
              <a:rPr lang="en-US"/>
              <a:t> og </a:t>
            </a:r>
            <a:r>
              <a:rPr lang="en-US" err="1"/>
              <a:t>bedre</a:t>
            </a:r>
            <a:r>
              <a:rPr lang="en-US"/>
              <a:t> </a:t>
            </a:r>
            <a:r>
              <a:rPr lang="en-US" err="1"/>
              <a:t>levekår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at </a:t>
            </a:r>
            <a:r>
              <a:rPr lang="en-US" err="1"/>
              <a:t>færre</a:t>
            </a:r>
            <a:r>
              <a:rPr lang="en-US"/>
              <a:t> </a:t>
            </a:r>
            <a:r>
              <a:rPr lang="en-US" err="1"/>
              <a:t>fikk</a:t>
            </a:r>
            <a:r>
              <a:rPr lang="en-US"/>
              <a:t> </a:t>
            </a:r>
            <a:r>
              <a:rPr lang="en-US" err="1"/>
              <a:t>turberkulose</a:t>
            </a:r>
            <a:r>
              <a:rPr lang="en-US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Samtidig</a:t>
            </a:r>
            <a:r>
              <a:rPr lang="en-US"/>
              <a:t> </a:t>
            </a:r>
            <a:r>
              <a:rPr lang="en-US" err="1"/>
              <a:t>oppdaget</a:t>
            </a:r>
            <a:r>
              <a:rPr lang="en-US"/>
              <a:t> man at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sykdomsgrupper</a:t>
            </a:r>
            <a:r>
              <a:rPr lang="en-US"/>
              <a:t>,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hjerte</a:t>
            </a:r>
            <a:r>
              <a:rPr lang="en-US"/>
              <a:t>-, </a:t>
            </a:r>
            <a:r>
              <a:rPr lang="en-US" err="1"/>
              <a:t>kar</a:t>
            </a:r>
            <a:r>
              <a:rPr lang="en-US"/>
              <a:t> og </a:t>
            </a:r>
            <a:r>
              <a:rPr lang="en-US" err="1"/>
              <a:t>lungesykdom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medførte</a:t>
            </a:r>
            <a:r>
              <a:rPr lang="en-US"/>
              <a:t> </a:t>
            </a:r>
            <a:r>
              <a:rPr lang="en-US" err="1"/>
              <a:t>blant</a:t>
            </a:r>
            <a:r>
              <a:rPr lang="en-US"/>
              <a:t> </a:t>
            </a:r>
            <a:r>
              <a:rPr lang="en-US" err="1"/>
              <a:t>annet</a:t>
            </a:r>
            <a:r>
              <a:rPr lang="en-US"/>
              <a:t> </a:t>
            </a:r>
            <a:r>
              <a:rPr lang="en-US" err="1"/>
              <a:t>uførhet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Dette var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årsaken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at LHL </a:t>
            </a:r>
            <a:r>
              <a:rPr lang="en-US" err="1"/>
              <a:t>startet</a:t>
            </a:r>
            <a:r>
              <a:rPr lang="en-US"/>
              <a:t> </a:t>
            </a:r>
            <a:r>
              <a:rPr lang="en-US" err="1"/>
              <a:t>rehabiliteringskurs</a:t>
            </a:r>
            <a:r>
              <a:rPr lang="en-US"/>
              <a:t> for </a:t>
            </a:r>
            <a:r>
              <a:rPr lang="en-US" err="1"/>
              <a:t>hjertesyke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Krokeidesenteret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1986.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/>
              <a:t>1961: </a:t>
            </a:r>
            <a:r>
              <a:rPr lang="en-US"/>
              <a:t>Dette </a:t>
            </a:r>
            <a:r>
              <a:rPr lang="en-US" err="1"/>
              <a:t>førte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at THO </a:t>
            </a:r>
            <a:r>
              <a:rPr lang="en-US" err="1"/>
              <a:t>skiftet</a:t>
            </a:r>
            <a:r>
              <a:rPr lang="en-US"/>
              <a:t>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“</a:t>
            </a:r>
            <a:r>
              <a:rPr lang="en-US" err="1"/>
              <a:t>Landsforeningen</a:t>
            </a:r>
            <a:r>
              <a:rPr lang="en-US"/>
              <a:t> for </a:t>
            </a:r>
            <a:r>
              <a:rPr lang="en-US" err="1"/>
              <a:t>hjerte</a:t>
            </a:r>
            <a:r>
              <a:rPr lang="en-US"/>
              <a:t>- og </a:t>
            </a:r>
            <a:r>
              <a:rPr lang="en-US" err="1"/>
              <a:t>lungesyke</a:t>
            </a:r>
            <a:r>
              <a:rPr lang="en-US"/>
              <a:t>” </a:t>
            </a:r>
            <a:r>
              <a:rPr lang="en-US" err="1"/>
              <a:t>i</a:t>
            </a:r>
            <a:r>
              <a:rPr lang="en-US"/>
              <a:t> 1961.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2022: </a:t>
            </a:r>
            <a:r>
              <a:rPr lang="en-US"/>
              <a:t>Og </a:t>
            </a:r>
            <a:r>
              <a:rPr lang="en-US" err="1"/>
              <a:t>i</a:t>
            </a:r>
            <a:r>
              <a:rPr lang="en-US"/>
              <a:t> 2022 </a:t>
            </a:r>
            <a:r>
              <a:rPr lang="en-US" err="1"/>
              <a:t>valgte</a:t>
            </a:r>
            <a:r>
              <a:rPr lang="en-US"/>
              <a:t> </a:t>
            </a:r>
            <a:r>
              <a:rPr lang="en-US" err="1"/>
              <a:t>foreningen</a:t>
            </a:r>
            <a:r>
              <a:rPr lang="en-US"/>
              <a:t> </a:t>
            </a:r>
            <a:r>
              <a:rPr lang="en-US" err="1"/>
              <a:t>vår</a:t>
            </a:r>
            <a:r>
              <a:rPr lang="en-US"/>
              <a:t> å </a:t>
            </a:r>
            <a:r>
              <a:rPr lang="en-US" err="1"/>
              <a:t>bytte</a:t>
            </a:r>
            <a:r>
              <a:rPr lang="en-US"/>
              <a:t> </a:t>
            </a:r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kun</a:t>
            </a:r>
            <a:r>
              <a:rPr lang="en-US"/>
              <a:t> “LHL”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landsmøtet</a:t>
            </a:r>
            <a:r>
              <a:rPr lang="en-US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10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Hjertebroen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 England (1978-1989)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På</a:t>
            </a:r>
            <a:r>
              <a:rPr lang="en-US"/>
              <a:t> 1970-tallet var </a:t>
            </a:r>
            <a:r>
              <a:rPr lang="en-US" err="1"/>
              <a:t>ventetiden</a:t>
            </a:r>
            <a:r>
              <a:rPr lang="en-US"/>
              <a:t> for </a:t>
            </a:r>
            <a:r>
              <a:rPr lang="en-US" err="1"/>
              <a:t>hjerteoperasjoner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lange</a:t>
            </a:r>
            <a:r>
              <a:rPr lang="en-US"/>
              <a:t> at </a:t>
            </a:r>
            <a:r>
              <a:rPr lang="en-US" err="1"/>
              <a:t>pasienter</a:t>
            </a:r>
            <a:r>
              <a:rPr lang="en-US"/>
              <a:t> </a:t>
            </a:r>
            <a:r>
              <a:rPr lang="en-US" err="1"/>
              <a:t>døde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køen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 1977 </a:t>
            </a:r>
            <a:r>
              <a:rPr lang="en-US" err="1"/>
              <a:t>foreslo</a:t>
            </a:r>
            <a:r>
              <a:rPr lang="en-US"/>
              <a:t> LHL å </a:t>
            </a:r>
            <a:r>
              <a:rPr lang="en-US" err="1"/>
              <a:t>sende</a:t>
            </a:r>
            <a:r>
              <a:rPr lang="en-US"/>
              <a:t> </a:t>
            </a:r>
            <a:r>
              <a:rPr lang="en-US" err="1"/>
              <a:t>hjertepasienter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utlandet</a:t>
            </a:r>
            <a:r>
              <a:rPr lang="en-US"/>
              <a:t>, men </a:t>
            </a:r>
            <a:r>
              <a:rPr lang="en-US" err="1"/>
              <a:t>fikk</a:t>
            </a:r>
            <a:r>
              <a:rPr lang="en-US"/>
              <a:t> </a:t>
            </a:r>
            <a:r>
              <a:rPr lang="en-US" err="1"/>
              <a:t>nei</a:t>
            </a:r>
            <a:r>
              <a:rPr lang="en-US"/>
              <a:t> av </a:t>
            </a:r>
            <a:r>
              <a:rPr lang="en-US" err="1"/>
              <a:t>helsemyndighetene</a:t>
            </a:r>
            <a:r>
              <a:rPr lang="en-US"/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 1978 </a:t>
            </a:r>
            <a:r>
              <a:rPr lang="en-US" err="1"/>
              <a:t>etablerte</a:t>
            </a:r>
            <a:r>
              <a:rPr lang="en-US"/>
              <a:t> LHL </a:t>
            </a:r>
            <a:r>
              <a:rPr lang="en-US" err="1"/>
              <a:t>likevel</a:t>
            </a:r>
            <a:r>
              <a:rPr lang="en-US"/>
              <a:t> "</a:t>
            </a:r>
            <a:r>
              <a:rPr lang="en-US" err="1"/>
              <a:t>Hjertebroen</a:t>
            </a:r>
            <a:r>
              <a:rPr lang="en-US"/>
              <a:t>" </a:t>
            </a:r>
            <a:r>
              <a:rPr lang="en-US" err="1"/>
              <a:t>til</a:t>
            </a:r>
            <a:r>
              <a:rPr lang="en-US"/>
              <a:t> England for å </a:t>
            </a:r>
            <a:r>
              <a:rPr lang="en-US" err="1"/>
              <a:t>redusere</a:t>
            </a:r>
            <a:r>
              <a:rPr lang="en-US"/>
              <a:t> </a:t>
            </a:r>
            <a:r>
              <a:rPr lang="en-US" err="1"/>
              <a:t>hjertekøen</a:t>
            </a:r>
            <a:r>
              <a:rPr lang="en-US"/>
              <a:t>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 mars 1978 </a:t>
            </a:r>
            <a:r>
              <a:rPr lang="en-US" err="1"/>
              <a:t>reiste</a:t>
            </a:r>
            <a:r>
              <a:rPr lang="en-US"/>
              <a:t> de </a:t>
            </a:r>
            <a:r>
              <a:rPr lang="en-US" err="1"/>
              <a:t>første</a:t>
            </a:r>
            <a:r>
              <a:rPr lang="en-US"/>
              <a:t> </a:t>
            </a:r>
            <a:r>
              <a:rPr lang="en-US" err="1"/>
              <a:t>pasientene</a:t>
            </a:r>
            <a:r>
              <a:rPr lang="en-US"/>
              <a:t> og </a:t>
            </a:r>
            <a:r>
              <a:rPr lang="en-US" err="1"/>
              <a:t>deres</a:t>
            </a:r>
            <a:r>
              <a:rPr lang="en-US"/>
              <a:t> </a:t>
            </a:r>
            <a:r>
              <a:rPr lang="en-US" err="1"/>
              <a:t>ledsagere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Fornebu</a:t>
            </a: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Den </a:t>
            </a:r>
            <a:r>
              <a:rPr lang="en-US" err="1"/>
              <a:t>første</a:t>
            </a:r>
            <a:r>
              <a:rPr lang="en-US"/>
              <a:t> </a:t>
            </a:r>
            <a:r>
              <a:rPr lang="en-US" err="1"/>
              <a:t>hjertebroen</a:t>
            </a:r>
            <a:r>
              <a:rPr lang="en-US"/>
              <a:t> </a:t>
            </a:r>
            <a:r>
              <a:rPr lang="en-US" err="1"/>
              <a:t>gikk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St. Anthony’s Hospital </a:t>
            </a:r>
            <a:r>
              <a:rPr lang="en-US" err="1"/>
              <a:t>sør</a:t>
            </a:r>
            <a:r>
              <a:rPr lang="en-US"/>
              <a:t> for London.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 </a:t>
            </a:r>
            <a:r>
              <a:rPr lang="en-US" err="1"/>
              <a:t>løpet</a:t>
            </a:r>
            <a:r>
              <a:rPr lang="en-US"/>
              <a:t> av vel 11 </a:t>
            </a:r>
            <a:r>
              <a:rPr lang="en-US" err="1"/>
              <a:t>år</a:t>
            </a:r>
            <a:r>
              <a:rPr lang="en-US"/>
              <a:t> </a:t>
            </a:r>
            <a:r>
              <a:rPr lang="en-US" err="1"/>
              <a:t>fikk</a:t>
            </a:r>
            <a:r>
              <a:rPr lang="en-US"/>
              <a:t> over 2000 </a:t>
            </a:r>
            <a:r>
              <a:rPr lang="en-US" err="1"/>
              <a:t>mennesker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LHLs </a:t>
            </a:r>
            <a:r>
              <a:rPr lang="en-US" err="1"/>
              <a:t>hjertebro</a:t>
            </a:r>
            <a:r>
              <a:rPr lang="en-US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Utgiftene</a:t>
            </a:r>
            <a:r>
              <a:rPr lang="en-US"/>
              <a:t> </a:t>
            </a:r>
            <a:r>
              <a:rPr lang="en-US" err="1"/>
              <a:t>ble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sin </a:t>
            </a:r>
            <a:r>
              <a:rPr lang="en-US" err="1"/>
              <a:t>helhet</a:t>
            </a:r>
            <a:r>
              <a:rPr lang="en-US"/>
              <a:t> </a:t>
            </a:r>
            <a:r>
              <a:rPr lang="en-US" err="1"/>
              <a:t>dekket</a:t>
            </a:r>
            <a:r>
              <a:rPr lang="en-US"/>
              <a:t> av LHL, og LHL </a:t>
            </a:r>
            <a:r>
              <a:rPr lang="en-US" err="1"/>
              <a:t>brukte</a:t>
            </a:r>
            <a:r>
              <a:rPr lang="en-US"/>
              <a:t> ca. 20 </a:t>
            </a:r>
            <a:r>
              <a:rPr lang="en-US" err="1"/>
              <a:t>millioner</a:t>
            </a:r>
            <a:r>
              <a:rPr lang="en-US"/>
              <a:t> kroner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tiltaket</a:t>
            </a:r>
            <a:r>
              <a:rPr lang="en-US"/>
              <a:t>.</a:t>
            </a:r>
          </a:p>
          <a:p>
            <a:endParaRPr lang="en-US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8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3095">
                  <a:lumMod val="100000"/>
                </a:srgbClr>
              </a:gs>
              <a:gs pos="50000">
                <a:srgbClr val="551F61"/>
              </a:gs>
              <a:gs pos="100000">
                <a:schemeClr val="bg2"/>
              </a:gs>
            </a:gsLst>
            <a:path path="circle">
              <a:fillToRect l="100000" b="100000"/>
            </a:path>
          </a:gra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9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472116" y="1428975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472116" y="3812592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2115" y="1428973"/>
            <a:ext cx="7650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385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6470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illa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ys"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-10157" y="0"/>
            <a:ext cx="12192000" cy="6858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8CA5"/>
              </a:gs>
              <a:gs pos="100000">
                <a:srgbClr val="F0F0F0">
                  <a:lumMod val="55000"/>
                  <a:lumOff val="45000"/>
                </a:srgbClr>
              </a:gs>
              <a:gs pos="50000">
                <a:srgbClr val="E6EA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0F0F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4500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210860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11161926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512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1002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7189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5472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6242042" y="1440365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6253971" y="1429481"/>
            <a:ext cx="5472000" cy="4500000"/>
          </a:xfrm>
          <a:noFill/>
        </p:spPr>
        <p:txBody>
          <a:bodyPr lIns="270000" tIns="270000" rIns="270000" bIns="270000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/>
              <a:t>Graph / </a:t>
            </a:r>
            <a:r>
              <a:rPr lang="nb-NO" err="1"/>
              <a:t>Smartart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82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595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52116" y="1551709"/>
            <a:ext cx="11160000" cy="4375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2116" y="6356350"/>
            <a:ext cx="40634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ED0836-D635-394C-B680-A84B30E9EE77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552116" y="1255088"/>
            <a:ext cx="11160000" cy="4974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552116" y="6267301"/>
            <a:ext cx="11160000" cy="4111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610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LHL - vår organisasjon</a:t>
            </a:r>
          </a:p>
        </p:txBody>
      </p:sp>
      <p:sp>
        <p:nvSpPr>
          <p:cNvPr id="11" name="Plassholder for bunntekst 7"/>
          <p:cNvSpPr txBox="1">
            <a:spLocks/>
          </p:cNvSpPr>
          <p:nvPr userDrawn="1"/>
        </p:nvSpPr>
        <p:spPr>
          <a:xfrm>
            <a:off x="5867400" y="6356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Plassholder for bunntekst 7"/>
          <p:cNvSpPr txBox="1">
            <a:spLocks/>
          </p:cNvSpPr>
          <p:nvPr userDrawn="1"/>
        </p:nvSpPr>
        <p:spPr>
          <a:xfrm>
            <a:off x="4601028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Plassholder for bunntekst 7"/>
          <p:cNvSpPr txBox="1">
            <a:spLocks/>
          </p:cNvSpPr>
          <p:nvPr userDrawn="1"/>
        </p:nvSpPr>
        <p:spPr>
          <a:xfrm>
            <a:off x="4152573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2" name="Plassholder for bunntekst 7"/>
          <p:cNvSpPr txBox="1">
            <a:spLocks/>
          </p:cNvSpPr>
          <p:nvPr userDrawn="1"/>
        </p:nvSpPr>
        <p:spPr>
          <a:xfrm>
            <a:off x="10344586" y="6356350"/>
            <a:ext cx="135398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err="1"/>
              <a:t>lhl.no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7789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6" r:id="rId4"/>
    <p:sldLayoutId id="2147483650" r:id="rId5"/>
    <p:sldLayoutId id="2147483663" r:id="rId6"/>
    <p:sldLayoutId id="2147483652" r:id="rId7"/>
    <p:sldLayoutId id="2147483659" r:id="rId8"/>
    <p:sldLayoutId id="2147483661" r:id="rId9"/>
    <p:sldLayoutId id="2147483664" r:id="rId10"/>
    <p:sldLayoutId id="2147483660" r:id="rId11"/>
    <p:sldLayoutId id="2147483662" r:id="rId12"/>
    <p:sldLayoutId id="21474836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.AppleSystemUIFont" charset="-120"/>
        <a:buChar char="–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43716" y="2349000"/>
            <a:ext cx="4304566" cy="1080000"/>
          </a:xfrm>
        </p:spPr>
        <p:txBody>
          <a:bodyPr>
            <a:normAutofit/>
          </a:bodyPr>
          <a:lstStyle/>
          <a:p>
            <a:pPr algn="ctr"/>
            <a:r>
              <a:rPr lang="nb-NO" sz="3600" b="1">
                <a:cs typeface="Calibri Light"/>
              </a:rPr>
              <a:t>LHL – vår organisasjon 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777548" y="3931067"/>
            <a:ext cx="4636901" cy="720000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nb-NO">
                <a:cs typeface="Calibri Light"/>
              </a:rPr>
              <a:t>Modul 1: LHLs historie og organisering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35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0D9F3-5940-9CFB-6396-B8BDA5D2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F.o.m. 1980-tallet: Ledende på rehabilitering – to flaggskip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2B0FB1-687E-B720-B377-269E4079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010" y="1277079"/>
            <a:ext cx="3872739" cy="45000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000" b="1" err="1"/>
              <a:t>Feiringklinikken</a:t>
            </a:r>
            <a:endParaRPr lang="nb-NO" sz="2000" b="1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Økende hjertekøer i Norge</a:t>
            </a:r>
            <a:endParaRPr lang="nb-NO" sz="20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LHL tok grep og etablerte et flaggskip innen hjertekirurgi</a:t>
            </a:r>
            <a:endParaRPr lang="nb-NO" sz="20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Behandlet rundt 100 000 pasienter siden oppstarten i 1989 </a:t>
            </a:r>
          </a:p>
          <a:p>
            <a:pPr>
              <a:lnSpc>
                <a:spcPct val="150000"/>
              </a:lnSpc>
            </a:pPr>
            <a:r>
              <a:rPr lang="nb-NO" sz="2000"/>
              <a:t>Ledende fagmiljø for kursing av helsepersonell innen hjerte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83805C9-4871-AF9D-6337-A8CACDA44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3425" y="1277079"/>
            <a:ext cx="6728691" cy="45000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000" b="1" err="1"/>
              <a:t>Glittreklinikken</a:t>
            </a:r>
            <a:r>
              <a:rPr lang="nb-NO" sz="2000" b="1"/>
              <a:t> </a:t>
            </a:r>
            <a:endParaRPr lang="nb-NO" sz="2000" b="1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Begrenset behandling- og rehabiliteringstilbud for lungesyke</a:t>
            </a:r>
            <a:endParaRPr lang="nb-NO" sz="20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Ble landets største og ledende tilbud innen lungerehabilitering</a:t>
            </a:r>
            <a:endParaRPr lang="nb-NO" sz="20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Behandlet rundt 50 000 pasienter siden oppstarten i 1991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31330E-7E07-190A-A97E-6B4BC8AD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10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47BDCC-1C2A-77D0-FD70-0B1078BC9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A4B2FD-D616-1FBF-D727-7049635764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425" y="3991410"/>
            <a:ext cx="6631690" cy="20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1F6DC1-6847-0133-8DC9-6DD50344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813086"/>
            <a:ext cx="11160000" cy="720000"/>
          </a:xfrm>
        </p:spPr>
        <p:txBody>
          <a:bodyPr>
            <a:noAutofit/>
          </a:bodyPr>
          <a:lstStyle/>
          <a:p>
            <a:r>
              <a:rPr lang="nb-NO"/>
              <a:t>2018–2022: Fra sykehusdrift til pasientorganisasjon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9A66E1-AF60-D300-20B2-713AD5E1C6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/>
              <a:t>I 2018 ble LHL-sykehuset åpnet ved Gardermoen.</a:t>
            </a:r>
          </a:p>
          <a:p>
            <a:pPr lvl="1">
              <a:lnSpc>
                <a:spcPct val="150000"/>
              </a:lnSpc>
            </a:pPr>
            <a:r>
              <a:rPr lang="nb-NO" sz="1800">
                <a:cs typeface="Calibri Light"/>
              </a:rPr>
              <a:t>Samlet fagmiljøene ved </a:t>
            </a:r>
            <a:r>
              <a:rPr lang="nb-NO" sz="1800" err="1">
                <a:cs typeface="Calibri Light"/>
              </a:rPr>
              <a:t>Feiringklinikken</a:t>
            </a:r>
            <a:r>
              <a:rPr lang="nb-NO" sz="1800">
                <a:cs typeface="Calibri Light"/>
              </a:rPr>
              <a:t> og </a:t>
            </a:r>
            <a:r>
              <a:rPr lang="nb-NO" sz="1800" err="1">
                <a:cs typeface="Calibri Light"/>
              </a:rPr>
              <a:t>Glittreklinikken</a:t>
            </a:r>
            <a:r>
              <a:rPr lang="nb-NO" sz="1800">
                <a:cs typeface="Calibri Light"/>
              </a:rPr>
              <a:t> under ett tak</a:t>
            </a:r>
          </a:p>
          <a:p>
            <a:pPr>
              <a:lnSpc>
                <a:spcPct val="150000"/>
              </a:lnSpc>
            </a:pPr>
            <a:r>
              <a:rPr lang="nb-NO" sz="2000"/>
              <a:t>Den 1.januar 2023 overtok Stiftelsen Diakonissehuset Lovisenberg sykehusdriften</a:t>
            </a:r>
          </a:p>
          <a:p>
            <a:pPr>
              <a:lnSpc>
                <a:spcPct val="150000"/>
              </a:lnSpc>
            </a:pPr>
            <a:r>
              <a:rPr lang="nb-NO" sz="2000">
                <a:cs typeface="Calibri Light"/>
              </a:rPr>
              <a:t>LHL rendyrkes til en ideell medlems- og pasientorganisasjon uten klinisk drift</a:t>
            </a:r>
          </a:p>
          <a:p>
            <a:pPr>
              <a:lnSpc>
                <a:spcPct val="150000"/>
              </a:lnSpc>
            </a:pPr>
            <a:r>
              <a:rPr lang="nb-NO" sz="2000"/>
              <a:t>I dag har administrasjonen i LHL fortsatt kontorer på Helsehuset ved sykehuset</a:t>
            </a:r>
            <a:endParaRPr lang="nb-NO" sz="2000">
              <a:cs typeface="Calibri Light"/>
            </a:endParaRPr>
          </a:p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8624B0-44C2-6A88-B7DE-F44C33F9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11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C3D1D2-2515-E72F-F23A-194F876C9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96B0B81-6F41-4BAA-9DB0-5E181C41C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2059" y="1493804"/>
            <a:ext cx="5472113" cy="4500563"/>
          </a:xfrm>
          <a:custGeom>
            <a:avLst/>
            <a:gdLst/>
            <a:ahLst/>
            <a:cxnLst/>
            <a:rect l="l" t="t" r="r" b="b"/>
            <a:pathLst>
              <a:path w="6208183" h="3747082">
                <a:moveTo>
                  <a:pt x="0" y="0"/>
                </a:moveTo>
                <a:lnTo>
                  <a:pt x="6208183" y="0"/>
                </a:lnTo>
                <a:lnTo>
                  <a:pt x="6208183" y="3747082"/>
                </a:lnTo>
                <a:lnTo>
                  <a:pt x="0" y="374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b-NO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067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472B7A3-4559-589F-70C6-B82A9B6AB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5990352" cy="4500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>
                <a:cs typeface="Calibri Light"/>
              </a:rPr>
              <a:t>Organisasjonens tilbud har gjennom historien endret seg ettersom behovene i samfunnet har endret seg</a:t>
            </a:r>
            <a:endParaRPr lang="nb-NO"/>
          </a:p>
          <a:p>
            <a:pPr>
              <a:lnSpc>
                <a:spcPct val="150000"/>
              </a:lnSpc>
            </a:pPr>
            <a:r>
              <a:rPr lang="nb-NO" sz="2000">
                <a:cs typeface="Calibri Light"/>
              </a:rPr>
              <a:t>Ren medlemsorganisasjon uten drift av kliniske tilbud</a:t>
            </a:r>
          </a:p>
          <a:p>
            <a:pPr>
              <a:lnSpc>
                <a:spcPct val="150000"/>
              </a:lnSpc>
            </a:pPr>
            <a:r>
              <a:rPr lang="nb-NO" sz="2000">
                <a:cs typeface="Calibri Light"/>
              </a:rPr>
              <a:t>Mer ressurser til å bygge en sterk medlemsorganisasjon, utvikle medlemsrettede tilbud og styrke det interessepolitiske påvirkningsarbeidet.</a:t>
            </a:r>
            <a:r>
              <a:rPr lang="nb-NO">
                <a:cs typeface="Calibri Light"/>
              </a:rPr>
              <a:t> </a:t>
            </a: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  <a:p>
            <a:endParaRPr lang="nb-NO">
              <a:cs typeface="Calibri Light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3F38587-E04B-D251-8AD0-0C5F12B8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LHL – en organisasjon i utvikling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4D7073-A192-FE3F-FFA6-C00A9C8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54DA71E1-1AC7-B06F-640D-3C47AF7A8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85" y="1644141"/>
            <a:ext cx="2563415" cy="2444422"/>
          </a:xfrm>
          <a:prstGeom prst="rect">
            <a:avLst/>
          </a:prstGeom>
        </p:spPr>
      </p:pic>
      <p:pic>
        <p:nvPicPr>
          <p:cNvPr id="8" name="Plassholder for innhold 6">
            <a:extLst>
              <a:ext uri="{FF2B5EF4-FFF2-40B4-BE49-F238E27FC236}">
                <a16:creationId xmlns:a16="http://schemas.microsoft.com/office/drawing/2014/main" id="{0669562C-10F7-7D47-A8BE-C202B9E3B5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992" y="4503634"/>
            <a:ext cx="3442250" cy="1437645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70C2FA-576C-B298-E485-17D27909B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07180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3B5F6-A3C2-EDDB-25D4-16498D4FF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b="1">
                <a:cs typeface="Calibri Light"/>
              </a:rPr>
              <a:t>Del B: </a:t>
            </a:r>
            <a:r>
              <a:rPr lang="nb-NO" b="1" err="1">
                <a:cs typeface="Calibri Light"/>
              </a:rPr>
              <a:t>LHLs</a:t>
            </a:r>
            <a:r>
              <a:rPr lang="nb-NO" b="1">
                <a:cs typeface="Calibri Light"/>
              </a:rPr>
              <a:t> organisering</a:t>
            </a:r>
            <a:endParaRPr lang="nb-NO" b="1"/>
          </a:p>
        </p:txBody>
      </p:sp>
    </p:spTree>
    <p:extLst>
      <p:ext uri="{BB962C8B-B14F-4D97-AF65-F5344CB8AC3E}">
        <p14:creationId xmlns:p14="http://schemas.microsoft.com/office/powerpoint/2010/main" val="329795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30E8DD-5E3B-6851-31DB-E12D7E49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Medlemsorganisasjonen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171F96-5E8F-CFDE-BC71-4DB3C62C3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603367"/>
            <a:ext cx="5472000" cy="423722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nb-NO" sz="2000">
                <a:ea typeface="Calibri Light"/>
                <a:cs typeface="Calibri Light"/>
              </a:rPr>
              <a:t>LHL er en ideell organisasjon:</a:t>
            </a:r>
          </a:p>
          <a:p>
            <a:pPr lvl="1">
              <a:lnSpc>
                <a:spcPct val="160000"/>
              </a:lnSpc>
            </a:pPr>
            <a:r>
              <a:rPr lang="nb-NO" sz="1800"/>
              <a:t>Cirka 55 000 medlemmer</a:t>
            </a:r>
            <a:endParaRPr lang="nb-NO" sz="1800">
              <a:cs typeface="Calibri Light"/>
            </a:endParaRPr>
          </a:p>
          <a:p>
            <a:pPr lvl="1">
              <a:lnSpc>
                <a:spcPct val="160000"/>
              </a:lnSpc>
            </a:pPr>
            <a:r>
              <a:rPr lang="nb-NO" sz="1800">
                <a:ea typeface="Calibri Light"/>
                <a:cs typeface="Calibri Light"/>
              </a:rPr>
              <a:t>Det er medlemmene som eier LHL</a:t>
            </a:r>
          </a:p>
          <a:p>
            <a:pPr lvl="1">
              <a:lnSpc>
                <a:spcPct val="160000"/>
              </a:lnSpc>
            </a:pPr>
            <a:r>
              <a:rPr lang="nb-NO" sz="1800">
                <a:ea typeface="Calibri Light"/>
                <a:cs typeface="Calibri Light"/>
              </a:rPr>
              <a:t>Som</a:t>
            </a:r>
            <a:r>
              <a:rPr lang="nb-NO" sz="1800"/>
              <a:t> medlem støtter man </a:t>
            </a:r>
            <a:r>
              <a:rPr lang="nb-NO" sz="1800" err="1"/>
              <a:t>LHLs</a:t>
            </a:r>
            <a:r>
              <a:rPr lang="nb-NO" sz="1800"/>
              <a:t> arbeid </a:t>
            </a:r>
            <a:endParaRPr lang="nb-NO" sz="1800">
              <a:cs typeface="Calibri Light"/>
            </a:endParaRPr>
          </a:p>
          <a:p>
            <a:pPr>
              <a:lnSpc>
                <a:spcPct val="160000"/>
              </a:lnSpc>
            </a:pPr>
            <a:r>
              <a:rPr lang="nb-NO" sz="2000"/>
              <a:t>Medlemmer får mange gode tilbud og medlemsfordeler året rundt.</a:t>
            </a:r>
          </a:p>
          <a:p>
            <a:pPr>
              <a:lnSpc>
                <a:spcPct val="160000"/>
              </a:lnSpc>
            </a:pPr>
            <a:r>
              <a:rPr lang="nb-NO" sz="2000"/>
              <a:t>Medlemmer kan delta på treningsgrupper, kurs, møter og turer gjennom nærmere 250 lokallag.</a:t>
            </a:r>
            <a:endParaRPr lang="nb-NO" sz="2000">
              <a:cs typeface="Calibri Light"/>
            </a:endParaRPr>
          </a:p>
          <a:p>
            <a:pPr marL="0" indent="0">
              <a:buNone/>
            </a:pPr>
            <a:endParaRPr lang="nb-NO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8CFD6E-7365-D82B-B234-7ED684E41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7680683" y="10185290"/>
            <a:ext cx="5227609" cy="1999521"/>
          </a:xfrm>
          <a:solidFill>
            <a:srgbClr val="9E3095">
              <a:alpha val="26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nb-NO" sz="1800" b="1"/>
            </a:br>
            <a:r>
              <a:rPr lang="nb-NO" sz="1800" b="1"/>
              <a:t>Utdrag § 4 Medlemskap</a:t>
            </a:r>
          </a:p>
          <a:p>
            <a:pPr marL="0" indent="0">
              <a:buNone/>
            </a:pPr>
            <a:r>
              <a:rPr lang="nb-NO" sz="1800"/>
              <a:t>Alle som støtter </a:t>
            </a:r>
            <a:r>
              <a:rPr lang="nb-NO" sz="1800" err="1"/>
              <a:t>LHLs</a:t>
            </a:r>
            <a:r>
              <a:rPr lang="nb-NO" sz="1800"/>
              <a:t> formål kan bli medlem av LHL.</a:t>
            </a:r>
          </a:p>
          <a:p>
            <a:pPr marL="0" indent="0">
              <a:buNone/>
            </a:pPr>
            <a:r>
              <a:rPr lang="nb-NO" sz="1800"/>
              <a:t>Alle medlemskap tegnes for ett år av gangen.</a:t>
            </a:r>
          </a:p>
          <a:p>
            <a:pPr marL="0" indent="0">
              <a:buNone/>
            </a:pPr>
            <a:r>
              <a:rPr lang="nb-NO" sz="1800" err="1"/>
              <a:t>Hovedmedlemskap</a:t>
            </a:r>
            <a:r>
              <a:rPr lang="nb-NO" sz="1800"/>
              <a:t> gir fulle demokratiske rettigheter i LHL.</a:t>
            </a:r>
          </a:p>
          <a:p>
            <a:pPr marL="0" indent="0">
              <a:buNone/>
            </a:pPr>
            <a:r>
              <a:rPr lang="nb-NO" sz="1800"/>
              <a:t>Husstandsmedlemskap gir fulle demokratiske rettigheter i LHL.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6AC84E-DAA7-00BC-4DFC-273B00A9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14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010AB76-C835-6729-D3AF-7E729297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610D820-3377-0601-157E-6455A94CF6D8}"/>
              </a:ext>
            </a:extLst>
          </p:cNvPr>
          <p:cNvSpPr txBox="1"/>
          <p:nvPr/>
        </p:nvSpPr>
        <p:spPr>
          <a:xfrm>
            <a:off x="6423506" y="3608117"/>
            <a:ext cx="28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>
                <a:solidFill>
                  <a:schemeClr val="bg1"/>
                </a:solidFill>
              </a:rPr>
              <a:t>Medlemsfordeler</a:t>
            </a:r>
          </a:p>
        </p:txBody>
      </p:sp>
      <p:pic>
        <p:nvPicPr>
          <p:cNvPr id="12" name="Bilde 11" descr="Et bilde som inneholder tekst, tegnefilm, Font&#10;&#10;Automatisk generert beskrivelse">
            <a:extLst>
              <a:ext uri="{FF2B5EF4-FFF2-40B4-BE49-F238E27FC236}">
                <a16:creationId xmlns:a16="http://schemas.microsoft.com/office/drawing/2014/main" id="{2B5BE75A-59F9-862A-A0F8-947A0CF7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31" y="2074206"/>
            <a:ext cx="5863085" cy="30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9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3F578B1-992F-A738-19C4-E3783CC10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5" y="1429481"/>
            <a:ext cx="9222949" cy="450000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r>
              <a:rPr lang="nb-NO" sz="2000" b="1" err="1"/>
              <a:t>LHLs</a:t>
            </a:r>
            <a:r>
              <a:rPr lang="nb-NO" sz="2000" b="1"/>
              <a:t> vedtekter, § 2 Formål</a:t>
            </a:r>
            <a:endParaRPr lang="nb-NO" sz="2000" b="1">
              <a:cs typeface="Calibri Light"/>
            </a:endParaRPr>
          </a:p>
          <a:p>
            <a:pPr marL="457200" lvl="1" indent="0">
              <a:buNone/>
            </a:pPr>
            <a:r>
              <a:rPr lang="nb-NO" sz="2000"/>
              <a:t>LHL er en medlemsstyrt interesseorganisasjon for mennesker med hjerte-, kar- og lungesykdom, allergi, hjerneslag, afasi og deres pårørende.</a:t>
            </a:r>
            <a:br>
              <a:rPr lang="nb-NO" sz="2000"/>
            </a:br>
            <a:endParaRPr lang="nb-NO" sz="2000">
              <a:cs typeface="Calibri Light"/>
            </a:endParaRPr>
          </a:p>
          <a:p>
            <a:pPr marL="457200" lvl="1" indent="0">
              <a:buNone/>
            </a:pPr>
            <a:r>
              <a:rPr lang="nb-NO" sz="2000"/>
              <a:t>Organisasjonen er partipolitisk uavhengig, livssynsnøytral og oppfordrer til mangfold. </a:t>
            </a:r>
            <a:endParaRPr lang="nb-NO" sz="2000">
              <a:cs typeface="Calibri Light"/>
            </a:endParaRPr>
          </a:p>
          <a:p>
            <a:pPr marL="0" indent="0">
              <a:buNone/>
            </a:pPr>
            <a:endParaRPr lang="nb-NO" sz="2000" b="1"/>
          </a:p>
          <a:p>
            <a:pPr marL="0" indent="0">
              <a:buNone/>
            </a:pPr>
            <a:r>
              <a:rPr lang="nb-NO" sz="2000" b="1" err="1"/>
              <a:t>LHLs</a:t>
            </a:r>
            <a:r>
              <a:rPr lang="nb-NO" sz="2000" b="1"/>
              <a:t> vedtekter, § 3 Virkeområder</a:t>
            </a:r>
            <a:endParaRPr lang="nb-NO" sz="2000" b="1">
              <a:cs typeface="Calibri Light"/>
            </a:endParaRPr>
          </a:p>
          <a:p>
            <a:pPr marL="457200" lvl="1" indent="0">
              <a:buNone/>
            </a:pPr>
            <a:r>
              <a:rPr lang="nb-NO" sz="2000"/>
              <a:t>LHL skal:</a:t>
            </a:r>
            <a:endParaRPr lang="nb-NO" sz="2000">
              <a:cs typeface="Calibri Light"/>
            </a:endParaRPr>
          </a:p>
          <a:p>
            <a:pPr lvl="2"/>
            <a:r>
              <a:rPr lang="nb-NO" sz="2000"/>
              <a:t>jobbe for samfunnsmessig likestilling og deltakelse</a:t>
            </a:r>
            <a:endParaRPr lang="nb-NO" sz="2000">
              <a:cs typeface="Calibri Light"/>
            </a:endParaRPr>
          </a:p>
          <a:p>
            <a:pPr lvl="2"/>
            <a:r>
              <a:rPr lang="nb-NO" sz="2000"/>
              <a:t>være en pådriver for god folkehelse</a:t>
            </a:r>
            <a:endParaRPr lang="nb-NO" sz="2000">
              <a:cs typeface="Calibri Light"/>
            </a:endParaRPr>
          </a:p>
          <a:p>
            <a:pPr lvl="2"/>
            <a:r>
              <a:rPr lang="nb-NO" sz="2000"/>
              <a:t>skape nettverk og møteplasser</a:t>
            </a:r>
            <a:endParaRPr lang="nb-NO" sz="2000">
              <a:cs typeface="Calibri Light"/>
            </a:endParaRPr>
          </a:p>
          <a:p>
            <a:pPr lvl="2"/>
            <a:r>
              <a:rPr lang="nb-NO" sz="2000"/>
              <a:t>drive likepersontilbud</a:t>
            </a:r>
            <a:endParaRPr lang="nb-NO" sz="2000">
              <a:cs typeface="Calibri Light"/>
            </a:endParaRPr>
          </a:p>
          <a:p>
            <a:pPr lvl="2"/>
            <a:r>
              <a:rPr lang="nb-NO" sz="2000"/>
              <a:t>sikre brukermedvirkning på system-, tjeneste- og individnivå</a:t>
            </a:r>
            <a:endParaRPr lang="nb-NO" sz="2000">
              <a:cs typeface="Calibri Light"/>
            </a:endParaRPr>
          </a:p>
          <a:p>
            <a:pPr lvl="2"/>
            <a:r>
              <a:rPr lang="nb-NO" sz="2000"/>
              <a:t>drive interessepolitisk arbeid</a:t>
            </a:r>
            <a:endParaRPr lang="nb-NO" sz="2000">
              <a:cs typeface="Calibri Light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C24D202-ED78-C4F6-360D-F15A8D3C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Formål og virkeområder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F267A57-4430-67A8-8924-6DDAAAE8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B6E122-2812-BD0E-9107-78333EDAB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D196EB6A-F8B5-7D1B-C87D-38C9F7B9A496}"/>
              </a:ext>
            </a:extLst>
          </p:cNvPr>
          <p:cNvSpPr/>
          <p:nvPr/>
        </p:nvSpPr>
        <p:spPr>
          <a:xfrm>
            <a:off x="8873544" y="3219719"/>
            <a:ext cx="2838572" cy="2824884"/>
          </a:xfrm>
          <a:custGeom>
            <a:avLst/>
            <a:gdLst/>
            <a:ahLst/>
            <a:cxnLst/>
            <a:rect l="l" t="t" r="r" b="b"/>
            <a:pathLst>
              <a:path w="3570949" h="3570949">
                <a:moveTo>
                  <a:pt x="0" y="0"/>
                </a:moveTo>
                <a:lnTo>
                  <a:pt x="3570949" y="0"/>
                </a:lnTo>
                <a:lnTo>
                  <a:pt x="3570949" y="3570949"/>
                </a:lnTo>
                <a:lnTo>
                  <a:pt x="0" y="3570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5688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99BBDB31-73FF-6EE4-6872-9780936FD568}"/>
              </a:ext>
            </a:extLst>
          </p:cNvPr>
          <p:cNvSpPr txBox="1">
            <a:spLocks/>
          </p:cNvSpPr>
          <p:nvPr/>
        </p:nvSpPr>
        <p:spPr>
          <a:xfrm>
            <a:off x="552116" y="367609"/>
            <a:ext cx="11160000" cy="7200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algn="l"/>
            <a:r>
              <a:rPr lang="nb-NO" dirty="0">
                <a:cs typeface="Calibri Light"/>
              </a:rPr>
              <a:t>Demokratisk struktur                  </a:t>
            </a:r>
            <a:endParaRPr lang="nb-NO" dirty="0"/>
          </a:p>
        </p:txBody>
      </p:sp>
      <p:sp>
        <p:nvSpPr>
          <p:cNvPr id="14" name="TekstSylinder 6">
            <a:extLst>
              <a:ext uri="{FF2B5EF4-FFF2-40B4-BE49-F238E27FC236}">
                <a16:creationId xmlns:a16="http://schemas.microsoft.com/office/drawing/2014/main" id="{8E4C8859-1B33-4A5B-008A-53A09203E3DC}"/>
              </a:ext>
            </a:extLst>
          </p:cNvPr>
          <p:cNvSpPr txBox="1"/>
          <p:nvPr/>
        </p:nvSpPr>
        <p:spPr>
          <a:xfrm>
            <a:off x="5430619" y="1790618"/>
            <a:ext cx="1945669" cy="400110"/>
          </a:xfrm>
          <a:prstGeom prst="rect">
            <a:avLst/>
          </a:prstGeom>
          <a:solidFill>
            <a:srgbClr val="E6EAF0">
              <a:alpha val="49000"/>
            </a:srgbClr>
          </a:solidFill>
          <a:ln w="12700">
            <a:solidFill>
              <a:srgbClr val="9E309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000"/>
              <a:t>Kontrollkomite</a:t>
            </a:r>
            <a:endParaRPr lang="nb-NO"/>
          </a:p>
        </p:txBody>
      </p:sp>
      <p:sp>
        <p:nvSpPr>
          <p:cNvPr id="15" name="TekstSylinder 6">
            <a:extLst>
              <a:ext uri="{FF2B5EF4-FFF2-40B4-BE49-F238E27FC236}">
                <a16:creationId xmlns:a16="http://schemas.microsoft.com/office/drawing/2014/main" id="{51DD5474-0AAE-6284-23C5-F995E3260349}"/>
              </a:ext>
            </a:extLst>
          </p:cNvPr>
          <p:cNvSpPr txBox="1"/>
          <p:nvPr/>
        </p:nvSpPr>
        <p:spPr>
          <a:xfrm>
            <a:off x="5645602" y="3029290"/>
            <a:ext cx="1515132" cy="338554"/>
          </a:xfrm>
          <a:prstGeom prst="rect">
            <a:avLst/>
          </a:prstGeom>
          <a:solidFill>
            <a:srgbClr val="E6EAF0">
              <a:alpha val="49000"/>
            </a:srgbClr>
          </a:solidFill>
          <a:ln w="12700">
            <a:solidFill>
              <a:srgbClr val="9E309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600"/>
              <a:t>Arbeidsutvalg</a:t>
            </a:r>
            <a:endParaRPr lang="nb-NO" sz="1600">
              <a:cs typeface="Calibri"/>
            </a:endParaRPr>
          </a:p>
        </p:txBody>
      </p:sp>
      <p:sp>
        <p:nvSpPr>
          <p:cNvPr id="20" name="TekstSylinder 6">
            <a:extLst>
              <a:ext uri="{FF2B5EF4-FFF2-40B4-BE49-F238E27FC236}">
                <a16:creationId xmlns:a16="http://schemas.microsoft.com/office/drawing/2014/main" id="{6F0CE567-DDB8-032E-5026-A3FA134C57D9}"/>
              </a:ext>
            </a:extLst>
          </p:cNvPr>
          <p:cNvSpPr txBox="1"/>
          <p:nvPr/>
        </p:nvSpPr>
        <p:spPr>
          <a:xfrm>
            <a:off x="5438315" y="1286991"/>
            <a:ext cx="1943233" cy="400110"/>
          </a:xfrm>
          <a:prstGeom prst="rect">
            <a:avLst/>
          </a:prstGeom>
          <a:solidFill>
            <a:srgbClr val="E6EAF0">
              <a:alpha val="49000"/>
            </a:srgbClr>
          </a:solidFill>
          <a:ln w="12700">
            <a:solidFill>
              <a:srgbClr val="9E30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/>
              <a:t>Valgkomite</a:t>
            </a:r>
          </a:p>
        </p:txBody>
      </p:sp>
      <p:cxnSp>
        <p:nvCxnSpPr>
          <p:cNvPr id="23" name="Rett linje 16">
            <a:extLst>
              <a:ext uri="{FF2B5EF4-FFF2-40B4-BE49-F238E27FC236}">
                <a16:creationId xmlns:a16="http://schemas.microsoft.com/office/drawing/2014/main" id="{6300AFAB-B620-6BE4-270A-ED2BAEDA3F7E}"/>
              </a:ext>
            </a:extLst>
          </p:cNvPr>
          <p:cNvCxnSpPr>
            <a:cxnSpLocks/>
          </p:cNvCxnSpPr>
          <p:nvPr/>
        </p:nvCxnSpPr>
        <p:spPr>
          <a:xfrm flipV="1">
            <a:off x="8540965" y="-101773"/>
            <a:ext cx="0" cy="6959773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7">
            <a:extLst>
              <a:ext uri="{FF2B5EF4-FFF2-40B4-BE49-F238E27FC236}">
                <a16:creationId xmlns:a16="http://schemas.microsoft.com/office/drawing/2014/main" id="{31FE2834-8B88-B0B6-0425-461A9E38759B}"/>
              </a:ext>
            </a:extLst>
          </p:cNvPr>
          <p:cNvSpPr txBox="1"/>
          <p:nvPr/>
        </p:nvSpPr>
        <p:spPr>
          <a:xfrm>
            <a:off x="5205900" y="4567461"/>
            <a:ext cx="253512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rgbClr val="9E3095"/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000"/>
              <a:t>Interessegruppene</a:t>
            </a:r>
            <a:endParaRPr lang="nb-NO" sz="2000" i="1"/>
          </a:p>
        </p:txBody>
      </p:sp>
      <p:sp>
        <p:nvSpPr>
          <p:cNvPr id="2" name="TekstSylinder 8">
            <a:extLst>
              <a:ext uri="{FF2B5EF4-FFF2-40B4-BE49-F238E27FC236}">
                <a16:creationId xmlns:a16="http://schemas.microsoft.com/office/drawing/2014/main" id="{9FB63F88-4680-4A20-574B-84F626B14FB4}"/>
              </a:ext>
            </a:extLst>
          </p:cNvPr>
          <p:cNvSpPr txBox="1"/>
          <p:nvPr/>
        </p:nvSpPr>
        <p:spPr>
          <a:xfrm>
            <a:off x="9126947" y="3154427"/>
            <a:ext cx="2585169" cy="442674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000"/>
              <a:t>Generalsekretær</a:t>
            </a:r>
          </a:p>
        </p:txBody>
      </p:sp>
      <p:sp>
        <p:nvSpPr>
          <p:cNvPr id="3" name="TekstSylinder 8">
            <a:extLst>
              <a:ext uri="{FF2B5EF4-FFF2-40B4-BE49-F238E27FC236}">
                <a16:creationId xmlns:a16="http://schemas.microsoft.com/office/drawing/2014/main" id="{F491ED85-D951-F713-6C95-AF6DFA11450B}"/>
              </a:ext>
            </a:extLst>
          </p:cNvPr>
          <p:cNvSpPr txBox="1"/>
          <p:nvPr/>
        </p:nvSpPr>
        <p:spPr>
          <a:xfrm>
            <a:off x="9135314" y="3966702"/>
            <a:ext cx="2617134" cy="442674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000"/>
              <a:t>Administrasjonen</a:t>
            </a:r>
            <a:endParaRPr lang="nb-NO" sz="160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C342E4A-D6C2-1350-766F-8CDAB239A377}"/>
              </a:ext>
            </a:extLst>
          </p:cNvPr>
          <p:cNvSpPr txBox="1"/>
          <p:nvPr/>
        </p:nvSpPr>
        <p:spPr>
          <a:xfrm>
            <a:off x="148447" y="3375764"/>
            <a:ext cx="1415695" cy="338554"/>
          </a:xfrm>
          <a:prstGeom prst="rect">
            <a:avLst/>
          </a:prstGeom>
          <a:solidFill>
            <a:srgbClr val="E6EAF0">
              <a:alpha val="49000"/>
            </a:srgbClr>
          </a:solidFill>
          <a:ln w="12700">
            <a:solidFill>
              <a:srgbClr val="9E309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600"/>
              <a:t>Valgkomite</a:t>
            </a:r>
            <a:endParaRPr lang="nb-NO" sz="1600">
              <a:cs typeface="Calibri"/>
            </a:endParaRPr>
          </a:p>
        </p:txBody>
      </p:sp>
      <p:sp>
        <p:nvSpPr>
          <p:cNvPr id="12" name="TekstSylinder 7">
            <a:extLst>
              <a:ext uri="{FF2B5EF4-FFF2-40B4-BE49-F238E27FC236}">
                <a16:creationId xmlns:a16="http://schemas.microsoft.com/office/drawing/2014/main" id="{6959D016-414F-4B14-B878-AC8E4E89DE42}"/>
              </a:ext>
            </a:extLst>
          </p:cNvPr>
          <p:cNvSpPr txBox="1"/>
          <p:nvPr/>
        </p:nvSpPr>
        <p:spPr>
          <a:xfrm>
            <a:off x="5501257" y="4009266"/>
            <a:ext cx="19444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rgbClr val="9E3095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/>
              <a:t>Nettverk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A2F496D-2BB4-592A-54EF-355E346951ED}"/>
              </a:ext>
            </a:extLst>
          </p:cNvPr>
          <p:cNvSpPr/>
          <p:nvPr/>
        </p:nvSpPr>
        <p:spPr>
          <a:xfrm>
            <a:off x="936298" y="5525766"/>
            <a:ext cx="4337539" cy="1172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>
                <a:cs typeface="Calibri"/>
              </a:rPr>
              <a:t>Medlemmene</a:t>
            </a:r>
            <a:endParaRPr lang="nb-NO" sz="2400"/>
          </a:p>
        </p:txBody>
      </p:sp>
      <p:sp>
        <p:nvSpPr>
          <p:cNvPr id="17" name="TekstSylinder 6">
            <a:extLst>
              <a:ext uri="{FF2B5EF4-FFF2-40B4-BE49-F238E27FC236}">
                <a16:creationId xmlns:a16="http://schemas.microsoft.com/office/drawing/2014/main" id="{D3C5AEAE-1F1E-B51D-F0F1-4A5D3A87DE42}"/>
              </a:ext>
            </a:extLst>
          </p:cNvPr>
          <p:cNvSpPr txBox="1"/>
          <p:nvPr/>
        </p:nvSpPr>
        <p:spPr>
          <a:xfrm>
            <a:off x="148447" y="4281488"/>
            <a:ext cx="1415695" cy="338554"/>
          </a:xfrm>
          <a:prstGeom prst="rect">
            <a:avLst/>
          </a:prstGeom>
          <a:solidFill>
            <a:srgbClr val="E6EAF0">
              <a:alpha val="49000"/>
            </a:srgbClr>
          </a:solidFill>
          <a:ln w="12700">
            <a:solidFill>
              <a:srgbClr val="9E309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600"/>
              <a:t>Valgkomite</a:t>
            </a:r>
            <a:endParaRPr lang="nb-NO" sz="1600">
              <a:cs typeface="Calibri"/>
            </a:endParaRPr>
          </a:p>
        </p:txBody>
      </p:sp>
      <p:cxnSp>
        <p:nvCxnSpPr>
          <p:cNvPr id="11" name="Rett linje 16">
            <a:extLst>
              <a:ext uri="{FF2B5EF4-FFF2-40B4-BE49-F238E27FC236}">
                <a16:creationId xmlns:a16="http://schemas.microsoft.com/office/drawing/2014/main" id="{4E021971-D5E9-9469-7B10-80434E80384C}"/>
              </a:ext>
            </a:extLst>
          </p:cNvPr>
          <p:cNvCxnSpPr/>
          <p:nvPr/>
        </p:nvCxnSpPr>
        <p:spPr>
          <a:xfrm>
            <a:off x="3121450" y="2001326"/>
            <a:ext cx="0" cy="3918021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8">
            <a:extLst>
              <a:ext uri="{FF2B5EF4-FFF2-40B4-BE49-F238E27FC236}">
                <a16:creationId xmlns:a16="http://schemas.microsoft.com/office/drawing/2014/main" id="{AE2A437A-0713-53FC-2D5D-B66527120F37}"/>
              </a:ext>
            </a:extLst>
          </p:cNvPr>
          <p:cNvSpPr txBox="1"/>
          <p:nvPr/>
        </p:nvSpPr>
        <p:spPr>
          <a:xfrm>
            <a:off x="1748119" y="1494292"/>
            <a:ext cx="2702855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b-NO" sz="2400"/>
          </a:p>
          <a:p>
            <a:pPr algn="ctr"/>
            <a:r>
              <a:rPr lang="nb-NO" sz="2400"/>
              <a:t>Landsmøtet</a:t>
            </a:r>
          </a:p>
          <a:p>
            <a:pPr algn="ctr"/>
            <a:endParaRPr lang="nb-NO" sz="2400">
              <a:cs typeface="Calibri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5EF8C59-7FDE-499F-7A1F-5D2029F9CAA9}"/>
              </a:ext>
            </a:extLst>
          </p:cNvPr>
          <p:cNvSpPr txBox="1"/>
          <p:nvPr/>
        </p:nvSpPr>
        <p:spPr>
          <a:xfrm>
            <a:off x="1748119" y="3261702"/>
            <a:ext cx="2702858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/>
              <a:t>Fylkesstyrene</a:t>
            </a:r>
          </a:p>
        </p:txBody>
      </p:sp>
      <p:sp>
        <p:nvSpPr>
          <p:cNvPr id="10" name="TekstSylinder 8">
            <a:extLst>
              <a:ext uri="{FF2B5EF4-FFF2-40B4-BE49-F238E27FC236}">
                <a16:creationId xmlns:a16="http://schemas.microsoft.com/office/drawing/2014/main" id="{4FAAC3CB-D9DD-D908-EDB9-AB30A8109A89}"/>
              </a:ext>
            </a:extLst>
          </p:cNvPr>
          <p:cNvSpPr txBox="1"/>
          <p:nvPr/>
        </p:nvSpPr>
        <p:spPr>
          <a:xfrm>
            <a:off x="1748119" y="4189680"/>
            <a:ext cx="2702855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/>
              <a:t>Lokallagene</a:t>
            </a:r>
          </a:p>
        </p:txBody>
      </p:sp>
      <p:cxnSp>
        <p:nvCxnSpPr>
          <p:cNvPr id="13" name="Rett linje 16">
            <a:extLst>
              <a:ext uri="{FF2B5EF4-FFF2-40B4-BE49-F238E27FC236}">
                <a16:creationId xmlns:a16="http://schemas.microsoft.com/office/drawing/2014/main" id="{13AEF328-8255-724F-3070-DDA880EDAEEC}"/>
              </a:ext>
            </a:extLst>
          </p:cNvPr>
          <p:cNvCxnSpPr>
            <a:cxnSpLocks/>
          </p:cNvCxnSpPr>
          <p:nvPr/>
        </p:nvCxnSpPr>
        <p:spPr>
          <a:xfrm>
            <a:off x="1564142" y="4445069"/>
            <a:ext cx="190782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6">
            <a:extLst>
              <a:ext uri="{FF2B5EF4-FFF2-40B4-BE49-F238E27FC236}">
                <a16:creationId xmlns:a16="http://schemas.microsoft.com/office/drawing/2014/main" id="{96C24A0C-AFFB-9655-F3C6-61AF97129983}"/>
              </a:ext>
            </a:extLst>
          </p:cNvPr>
          <p:cNvCxnSpPr>
            <a:cxnSpLocks/>
          </p:cNvCxnSpPr>
          <p:nvPr/>
        </p:nvCxnSpPr>
        <p:spPr>
          <a:xfrm>
            <a:off x="1557337" y="3545041"/>
            <a:ext cx="190782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6">
            <a:extLst>
              <a:ext uri="{FF2B5EF4-FFF2-40B4-BE49-F238E27FC236}">
                <a16:creationId xmlns:a16="http://schemas.microsoft.com/office/drawing/2014/main" id="{EFB32356-9EF6-BAB2-7344-7A48B9866BF1}"/>
              </a:ext>
            </a:extLst>
          </p:cNvPr>
          <p:cNvCxnSpPr>
            <a:cxnSpLocks/>
          </p:cNvCxnSpPr>
          <p:nvPr/>
        </p:nvCxnSpPr>
        <p:spPr>
          <a:xfrm rot="5400000">
            <a:off x="6321400" y="2925470"/>
            <a:ext cx="190782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16">
            <a:extLst>
              <a:ext uri="{FF2B5EF4-FFF2-40B4-BE49-F238E27FC236}">
                <a16:creationId xmlns:a16="http://schemas.microsoft.com/office/drawing/2014/main" id="{352EE5E7-6F34-6635-F83A-7954018DD446}"/>
              </a:ext>
            </a:extLst>
          </p:cNvPr>
          <p:cNvCxnSpPr>
            <a:cxnSpLocks/>
          </p:cNvCxnSpPr>
          <p:nvPr/>
        </p:nvCxnSpPr>
        <p:spPr>
          <a:xfrm>
            <a:off x="4450974" y="2574690"/>
            <a:ext cx="1194628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8">
            <a:extLst>
              <a:ext uri="{FF2B5EF4-FFF2-40B4-BE49-F238E27FC236}">
                <a16:creationId xmlns:a16="http://schemas.microsoft.com/office/drawing/2014/main" id="{E0807A9C-FEDC-6EFC-E3E4-5AA02231FAEA}"/>
              </a:ext>
            </a:extLst>
          </p:cNvPr>
          <p:cNvSpPr txBox="1"/>
          <p:nvPr/>
        </p:nvSpPr>
        <p:spPr>
          <a:xfrm>
            <a:off x="5430619" y="2319301"/>
            <a:ext cx="1950929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/>
              <a:t>Sentralstyret</a:t>
            </a:r>
          </a:p>
        </p:txBody>
      </p:sp>
      <p:cxnSp>
        <p:nvCxnSpPr>
          <p:cNvPr id="25" name="Rett linje 16">
            <a:extLst>
              <a:ext uri="{FF2B5EF4-FFF2-40B4-BE49-F238E27FC236}">
                <a16:creationId xmlns:a16="http://schemas.microsoft.com/office/drawing/2014/main" id="{4A35F626-1E3B-49D6-1EF1-6C0067C31D65}"/>
              </a:ext>
            </a:extLst>
          </p:cNvPr>
          <p:cNvCxnSpPr>
            <a:cxnSpLocks/>
          </p:cNvCxnSpPr>
          <p:nvPr/>
        </p:nvCxnSpPr>
        <p:spPr>
          <a:xfrm>
            <a:off x="10419531" y="3597101"/>
            <a:ext cx="0" cy="37863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16">
            <a:extLst>
              <a:ext uri="{FF2B5EF4-FFF2-40B4-BE49-F238E27FC236}">
                <a16:creationId xmlns:a16="http://schemas.microsoft.com/office/drawing/2014/main" id="{5B48F150-ECE1-9A95-D2B5-B936CD196DE9}"/>
              </a:ext>
            </a:extLst>
          </p:cNvPr>
          <p:cNvCxnSpPr>
            <a:cxnSpLocks/>
          </p:cNvCxnSpPr>
          <p:nvPr/>
        </p:nvCxnSpPr>
        <p:spPr>
          <a:xfrm>
            <a:off x="7376288" y="2572027"/>
            <a:ext cx="3067593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16">
            <a:extLst>
              <a:ext uri="{FF2B5EF4-FFF2-40B4-BE49-F238E27FC236}">
                <a16:creationId xmlns:a16="http://schemas.microsoft.com/office/drawing/2014/main" id="{1DB117BE-29A9-E95E-E07B-EA8471186E48}"/>
              </a:ext>
            </a:extLst>
          </p:cNvPr>
          <p:cNvCxnSpPr>
            <a:cxnSpLocks/>
          </p:cNvCxnSpPr>
          <p:nvPr/>
        </p:nvCxnSpPr>
        <p:spPr>
          <a:xfrm>
            <a:off x="10419531" y="2572027"/>
            <a:ext cx="0" cy="5824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5970FE9-910A-803F-A246-04641EB53E65}"/>
              </a:ext>
            </a:extLst>
          </p:cNvPr>
          <p:cNvSpPr/>
          <p:nvPr/>
        </p:nvSpPr>
        <p:spPr>
          <a:xfrm>
            <a:off x="8550907" y="-23964"/>
            <a:ext cx="3651032" cy="6881964"/>
          </a:xfrm>
          <a:prstGeom prst="rect">
            <a:avLst/>
          </a:prstGeom>
          <a:solidFill>
            <a:schemeClr val="dk1"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28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995DFA56-66B8-3496-591B-C7F5F3DC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57" y="1429481"/>
            <a:ext cx="7929517" cy="450000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09596F7-226F-50E0-DF7B-06ABE95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/>
              <a:t>Styringsdokumenter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EF96B5-BF42-9B6F-D089-F129C03A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D8F6C4-D614-EBB5-07B2-5779C46B1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28013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054E21F-5D09-1378-7DAD-F4B2B9AE5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362" y="1443858"/>
            <a:ext cx="8083245" cy="4485623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2000" err="1">
                <a:ea typeface="Calibri Light"/>
                <a:cs typeface="Calibri Light"/>
              </a:rPr>
              <a:t>LHLs</a:t>
            </a:r>
            <a:r>
              <a:rPr lang="nb-NO" sz="2000">
                <a:ea typeface="Calibri Light"/>
                <a:cs typeface="Calibri Light"/>
              </a:rPr>
              <a:t> strategi er å: </a:t>
            </a:r>
            <a:endParaRPr lang="nb-NO" sz="2000">
              <a:cs typeface="Calibri Light"/>
            </a:endParaRPr>
          </a:p>
          <a:p>
            <a:pPr marL="457200" indent="-457200">
              <a:lnSpc>
                <a:spcPct val="120000"/>
              </a:lnSpc>
            </a:pPr>
            <a:r>
              <a:rPr lang="nb-NO" sz="2000"/>
              <a:t>Organisere </a:t>
            </a:r>
            <a:r>
              <a:rPr lang="nb-NO" sz="2000" err="1"/>
              <a:t>LHLs</a:t>
            </a:r>
            <a:r>
              <a:rPr lang="nb-NO" sz="2000"/>
              <a:t> målgrupper til aktivitet og sosialt fellesskap lokalt.</a:t>
            </a:r>
            <a:endParaRPr lang="nb-NO" sz="2000">
              <a:ea typeface="Calibri Light"/>
              <a:cs typeface="Calibri Light"/>
            </a:endParaRPr>
          </a:p>
          <a:p>
            <a:pPr marL="457200" indent="-457200">
              <a:lnSpc>
                <a:spcPct val="120000"/>
              </a:lnSpc>
            </a:pPr>
            <a:r>
              <a:rPr lang="nb-NO" sz="2000"/>
              <a:t>Styrke målgruppenes interesser gjennom aktivt sosialpolitisk arbeid.</a:t>
            </a:r>
            <a:endParaRPr lang="nb-NO" sz="2000">
              <a:ea typeface="Calibri Light" panose="020F0302020204030204"/>
              <a:cs typeface="Calibri Light" panose="020F0302020204030204"/>
            </a:endParaRPr>
          </a:p>
          <a:p>
            <a:pPr marL="457200" indent="-457200">
              <a:lnSpc>
                <a:spcPct val="120000"/>
              </a:lnSpc>
            </a:pPr>
            <a:r>
              <a:rPr lang="nb-NO" sz="2000"/>
              <a:t>Gi gode og relevante tilbud til våre medlemmer.</a:t>
            </a:r>
          </a:p>
          <a:p>
            <a:pPr marL="457200" indent="-457200">
              <a:lnSpc>
                <a:spcPct val="120000"/>
              </a:lnSpc>
            </a:pPr>
            <a:endParaRPr lang="nb-NO" sz="2000">
              <a:ea typeface="Calibri Light" panose="020F0302020204030204"/>
              <a:cs typeface="Calibri Light" panose="020F03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b-NO" sz="2000"/>
              <a:t>Dette tydeliggjøres gjennom følgende tre posisjoner, som beskriver hva LHL ønsker å være ved strategiperiodens utløp:</a:t>
            </a:r>
            <a:endParaRPr lang="nb-NO" sz="2000"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nb-NO" sz="2000"/>
              <a:t>Sterk organisasjonsbygger</a:t>
            </a:r>
            <a:endParaRPr lang="nb-NO" sz="2000"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nb-NO" sz="2000"/>
              <a:t>Helsepolitisk pådriver</a:t>
            </a:r>
            <a:endParaRPr lang="nb-NO" sz="2000"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nb-NO" sz="2000"/>
              <a:t>Leverandør av relevante tilbud til medlemmer</a:t>
            </a:r>
            <a:endParaRPr lang="nb-NO" sz="2000">
              <a:cs typeface="Calibri Light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95D7E5B-AC94-7438-558B-217F2EF6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727609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/>
              <a:t>Strategiperioden 2023-2026</a:t>
            </a:r>
            <a:br>
              <a:rPr lang="nb-NO"/>
            </a:b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C482C6-FB38-CD41-6B6E-8687B042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C2E07A-0E18-7A2F-75D5-938CD5FF0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pic>
        <p:nvPicPr>
          <p:cNvPr id="6" name="Bilde 5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3D0256C6-AFB0-1034-A34F-ABB771BCA7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703" y="2032838"/>
            <a:ext cx="2743200" cy="18691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08A16B9-221B-7227-403F-1D5EB56EFF4B}"/>
              </a:ext>
            </a:extLst>
          </p:cNvPr>
          <p:cNvSpPr txBox="1"/>
          <p:nvPr/>
        </p:nvSpPr>
        <p:spPr>
          <a:xfrm>
            <a:off x="8769703" y="4580185"/>
            <a:ext cx="2743200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500" b="1">
                <a:solidFill>
                  <a:srgbClr val="9E3095"/>
                </a:solidFill>
                <a:latin typeface="Calibri Light"/>
                <a:cs typeface="Segoe UI"/>
              </a:rPr>
              <a:t>Verdier</a:t>
            </a:r>
            <a:r>
              <a:rPr lang="en-US" sz="1500">
                <a:solidFill>
                  <a:srgbClr val="9E3095"/>
                </a:solidFill>
                <a:latin typeface="Calibri Light"/>
                <a:cs typeface="Segoe UI"/>
              </a:rPr>
              <a:t>​</a:t>
            </a:r>
            <a:endParaRPr lang="nb-NO"/>
          </a:p>
          <a:p>
            <a:pPr algn="ctr"/>
            <a:r>
              <a:rPr lang="nb-NO" sz="2000">
                <a:solidFill>
                  <a:srgbClr val="3C3C3C"/>
                </a:solidFill>
                <a:latin typeface="Calibri Light"/>
                <a:cs typeface="Segoe UI"/>
              </a:rPr>
              <a:t>Solidaritet, kunnskap, handlekraft.</a:t>
            </a:r>
          </a:p>
        </p:txBody>
      </p:sp>
    </p:spTree>
    <p:extLst>
      <p:ext uri="{BB962C8B-B14F-4D97-AF65-F5344CB8AC3E}">
        <p14:creationId xmlns:p14="http://schemas.microsoft.com/office/powerpoint/2010/main" val="245483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FA81A8-497C-911B-F403-97085422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Viktige samarbeidspartnere og medlemskap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7A70EB-1B13-F399-4F69-3D0AD71FB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714941"/>
            <a:ext cx="6621416" cy="447281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NCD-alliansen:</a:t>
            </a:r>
            <a:endParaRPr lang="nb-NO">
              <a:cs typeface="Calibri Light"/>
            </a:endParaRPr>
          </a:p>
          <a:p>
            <a:pPr lvl="1"/>
            <a:r>
              <a:rPr lang="nb-NO"/>
              <a:t>En allianse med de fem store organisasjonene for ikke-smittsomme sykdommer i Norge</a:t>
            </a:r>
          </a:p>
          <a:p>
            <a:pPr lvl="2"/>
            <a:r>
              <a:rPr lang="nb-NO" i="1"/>
              <a:t>«Non-</a:t>
            </a:r>
            <a:r>
              <a:rPr lang="nb-NO" i="1" err="1"/>
              <a:t>Communicable</a:t>
            </a:r>
            <a:r>
              <a:rPr lang="nb-NO" i="1"/>
              <a:t> </a:t>
            </a:r>
            <a:r>
              <a:rPr lang="nb-NO" i="1" err="1"/>
              <a:t>Diseases</a:t>
            </a:r>
            <a:r>
              <a:rPr lang="nb-NO" i="1"/>
              <a:t>»</a:t>
            </a:r>
          </a:p>
          <a:p>
            <a:pPr lvl="1"/>
            <a:r>
              <a:rPr lang="nb-NO">
                <a:cs typeface="Calibri Light"/>
              </a:rPr>
              <a:t>Del av den internasjonale NCD-alliansen</a:t>
            </a:r>
          </a:p>
          <a:p>
            <a:pPr lvl="1"/>
            <a:endParaRPr lang="nb-NO">
              <a:cs typeface="Calibri Light"/>
            </a:endParaRPr>
          </a:p>
          <a:p>
            <a:pPr>
              <a:buFont typeface="Arial" charset="-120"/>
              <a:buChar char="•"/>
            </a:pPr>
            <a:r>
              <a:rPr lang="nb-NO">
                <a:cs typeface="Calibri Light"/>
              </a:rPr>
              <a:t>Pårørendealliansen:</a:t>
            </a:r>
            <a:endParaRPr lang="en-US">
              <a:cs typeface="Calibri Light"/>
            </a:endParaRPr>
          </a:p>
          <a:p>
            <a:pPr lvl="1"/>
            <a:r>
              <a:rPr lang="nb-NO" sz="2200">
                <a:cs typeface="Calibri Light"/>
              </a:rPr>
              <a:t>En paraplyorganisasjon for pårørende og deres rettigheter</a:t>
            </a:r>
            <a:endParaRPr lang="nb-NO"/>
          </a:p>
          <a:p>
            <a:pPr marL="0" indent="0">
              <a:buNone/>
            </a:pPr>
            <a:endParaRPr lang="nb-NO">
              <a:ea typeface="Calibri Light"/>
              <a:cs typeface="Calibri Light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6D127E0-50D7-3F91-4476-092B431F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E00122-3463-5DF0-C16F-96191B386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8CE9680-E004-6247-30C0-E5929CF602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818" y="4153584"/>
            <a:ext cx="1865579" cy="186557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4B6F411-51A1-7863-442C-818906254C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532" y="1980256"/>
            <a:ext cx="4662153" cy="17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3B5F6-A3C2-EDDB-25D4-16498D4FF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>
                <a:cs typeface="Calibri Light"/>
              </a:rPr>
              <a:t>Modul 1 </a:t>
            </a:r>
            <a:br>
              <a:rPr lang="nb-NO">
                <a:cs typeface="Calibri Light"/>
              </a:rPr>
            </a:br>
            <a:br>
              <a:rPr lang="nb-NO">
                <a:cs typeface="Calibri Light"/>
              </a:rPr>
            </a:br>
            <a:r>
              <a:rPr lang="nb-NO">
                <a:cs typeface="Calibri Light"/>
              </a:rPr>
              <a:t>Del A: </a:t>
            </a:r>
            <a:r>
              <a:rPr lang="nb-NO" err="1">
                <a:cs typeface="Calibri Light"/>
              </a:rPr>
              <a:t>LHLs</a:t>
            </a:r>
            <a:r>
              <a:rPr lang="nb-NO">
                <a:cs typeface="Calibri Light"/>
              </a:rPr>
              <a:t> historie</a:t>
            </a:r>
            <a:br>
              <a:rPr lang="nb-NO">
                <a:cs typeface="Calibri Light"/>
              </a:rPr>
            </a:br>
            <a:br>
              <a:rPr lang="nb-NO">
                <a:cs typeface="Calibri Light"/>
              </a:rPr>
            </a:br>
            <a:r>
              <a:rPr lang="nb-NO">
                <a:cs typeface="Calibri Light"/>
              </a:rPr>
              <a:t>Del B: LHLs organisering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1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b="1"/>
          </a:p>
        </p:txBody>
      </p:sp>
    </p:spTree>
    <p:extLst>
      <p:ext uri="{BB962C8B-B14F-4D97-AF65-F5344CB8AC3E}">
        <p14:creationId xmlns:p14="http://schemas.microsoft.com/office/powerpoint/2010/main" val="30679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3B5F6-A3C2-EDDB-25D4-16498D4FF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b="1">
                <a:cs typeface="Calibri Light"/>
              </a:rPr>
              <a:t>Del A: </a:t>
            </a:r>
            <a:r>
              <a:rPr lang="nb-NO" b="1" err="1">
                <a:cs typeface="Calibri Light"/>
              </a:rPr>
              <a:t>LHLs</a:t>
            </a:r>
            <a:r>
              <a:rPr lang="nb-NO" b="1">
                <a:cs typeface="Calibri Light"/>
              </a:rPr>
              <a:t> historie</a:t>
            </a:r>
            <a:endParaRPr lang="nb-NO" b="1"/>
          </a:p>
        </p:txBody>
      </p:sp>
    </p:spTree>
    <p:extLst>
      <p:ext uri="{BB962C8B-B14F-4D97-AF65-F5344CB8AC3E}">
        <p14:creationId xmlns:p14="http://schemas.microsoft.com/office/powerpoint/2010/main" val="107058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708268"/>
            <a:ext cx="11160000" cy="720000"/>
          </a:xfrm>
        </p:spPr>
        <p:txBody>
          <a:bodyPr wrap="square" anchor="b">
            <a:normAutofit fontScale="90000"/>
          </a:bodyPr>
          <a:lstStyle/>
          <a:p>
            <a:r>
              <a:rPr lang="nb-NO" sz="3300"/>
              <a:t>Historisk bakgrunn</a:t>
            </a:r>
            <a:br>
              <a:rPr lang="nb-NO" sz="2600"/>
            </a:br>
            <a:endParaRPr lang="nb-NO" sz="26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24E9F6-09BF-6CF9-F66D-7A974BB9B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/>
              <a:t>Sykdommen tuberkulose rammet alle samfunnslag, og tok 250 000 liv i Norge mellom 1895 og 1955 .</a:t>
            </a:r>
          </a:p>
          <a:p>
            <a:pPr>
              <a:lnSpc>
                <a:spcPct val="150000"/>
              </a:lnSpc>
            </a:pPr>
            <a:r>
              <a:rPr lang="nb-NO" sz="2000"/>
              <a:t>Vanskelige levekår, som trangboddhet og dårlig ernæring, bidro til smittespredningen. </a:t>
            </a:r>
            <a:endParaRPr lang="nb-NO" sz="20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Det fantes lite kunnskap om forebygging og behandling på den tiden – frisk luft, sunt kosthold og hvile ble anbefalt. </a:t>
            </a:r>
          </a:p>
          <a:p>
            <a:pPr>
              <a:lnSpc>
                <a:spcPct val="150000"/>
              </a:lnSpc>
            </a:pPr>
            <a:r>
              <a:rPr lang="nb-NO" sz="2000"/>
              <a:t>Tuberkulose var fryktet og etterlot familier i oppløsning og økonomisk ruin. </a:t>
            </a:r>
            <a:endParaRPr lang="nb-NO" sz="2000">
              <a:cs typeface="Calibri Light"/>
            </a:endParaRPr>
          </a:p>
          <a:p>
            <a:pPr>
              <a:lnSpc>
                <a:spcPct val="150000"/>
              </a:lnSpc>
            </a:pPr>
            <a:endParaRPr lang="en-US" sz="2000">
              <a:cs typeface="Calibri Light" panose="020F0302020204030204"/>
            </a:endParaRPr>
          </a:p>
        </p:txBody>
      </p:sp>
      <p:pic>
        <p:nvPicPr>
          <p:cNvPr id="8" name="Bilde 7" descr="Et bilde som inneholder tekst, brev, meny, dokument&#10;&#10;Automatisk generert beskrivelse">
            <a:extLst>
              <a:ext uri="{FF2B5EF4-FFF2-40B4-BE49-F238E27FC236}">
                <a16:creationId xmlns:a16="http://schemas.microsoft.com/office/drawing/2014/main" id="{90E4B7BD-8AC4-91FF-3539-E1F993DEB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659" y="0"/>
            <a:ext cx="5131341" cy="6858000"/>
          </a:xfrm>
          <a:prstGeom prst="rect">
            <a:avLst/>
          </a:prstGeom>
          <a:noFill/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09091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C9E9A-B173-9399-3EB2-715ED23F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1943: </a:t>
            </a:r>
            <a:r>
              <a:rPr lang="nb-NO" err="1"/>
              <a:t>Turberkuløses</a:t>
            </a:r>
            <a:r>
              <a:rPr lang="nb-NO"/>
              <a:t> hjelpeorganisasjon (THO) stiftet 14. oktober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AFF5D4-7959-C2D0-F083-15CCF00A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4904" y="1501699"/>
            <a:ext cx="4415876" cy="4719073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b-NO" sz="2000"/>
              <a:t>Formålet var å «arbeide for de tuberkuløses </a:t>
            </a:r>
            <a:r>
              <a:rPr lang="nb-NO" sz="2000" err="1"/>
              <a:t>ettertrygd</a:t>
            </a:r>
            <a:r>
              <a:rPr lang="nb-NO" sz="2000"/>
              <a:t>», for å hjelpe tuberkulosesmittede inn i en vanlig arbeidssituasjon. </a:t>
            </a:r>
            <a:endParaRPr lang="nb-NO" sz="20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/>
              <a:t>Mål om å samle alle tuberkuløse i én medlemsorganisasjon:</a:t>
            </a:r>
            <a:endParaRPr lang="nb-NO" sz="2000">
              <a:cs typeface="Calibri Light"/>
            </a:endParaRPr>
          </a:p>
          <a:p>
            <a:pPr lvl="1">
              <a:lnSpc>
                <a:spcPct val="150000"/>
              </a:lnSpc>
            </a:pPr>
            <a:r>
              <a:rPr lang="nb-NO" sz="2000"/>
              <a:t>Sikre pasientmakt</a:t>
            </a:r>
            <a:endParaRPr lang="nb-NO" sz="2000">
              <a:cs typeface="Calibri Light"/>
            </a:endParaRPr>
          </a:p>
          <a:p>
            <a:pPr lvl="1">
              <a:lnSpc>
                <a:spcPct val="150000"/>
              </a:lnSpc>
            </a:pPr>
            <a:r>
              <a:rPr lang="nb-NO" sz="2000"/>
              <a:t>160 medlemmer det første året</a:t>
            </a:r>
          </a:p>
          <a:p>
            <a:pPr>
              <a:lnSpc>
                <a:spcPct val="150000"/>
              </a:lnSpc>
            </a:pPr>
            <a:r>
              <a:rPr lang="nb-NO" sz="2200"/>
              <a:t>Mål om å opprette en egen yrkesskole for tuberkuløse.</a:t>
            </a:r>
            <a:endParaRPr lang="nb-NO" sz="2200">
              <a:cs typeface="Calibri Light"/>
            </a:endParaRPr>
          </a:p>
          <a:p>
            <a:pPr lvl="1">
              <a:lnSpc>
                <a:spcPct val="150000"/>
              </a:lnSpc>
            </a:pPr>
            <a:endParaRPr lang="nb-NO" sz="2000">
              <a:cs typeface="Calibri Light"/>
            </a:endParaRPr>
          </a:p>
        </p:txBody>
      </p:sp>
      <p:pic>
        <p:nvPicPr>
          <p:cNvPr id="8" name="Plassholder for innhold 7" descr="Et bilde som inneholder Menneskeansikt, portrett, Panne, person&#10;&#10;Automatisk generert beskrivelse">
            <a:extLst>
              <a:ext uri="{FF2B5EF4-FFF2-40B4-BE49-F238E27FC236}">
                <a16:creationId xmlns:a16="http://schemas.microsoft.com/office/drawing/2014/main" id="{5AE6B1AE-384F-0F43-1F9F-B332ADAA80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75357" y="1278423"/>
            <a:ext cx="3257563" cy="4945067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21EE52-E61C-F677-623B-EAF9433B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520B7AB-4EE2-C7E5-0AB4-3A801493F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3BEED45-C154-09E5-58A7-F48F10137D2D}"/>
              </a:ext>
            </a:extLst>
          </p:cNvPr>
          <p:cNvSpPr/>
          <p:nvPr/>
        </p:nvSpPr>
        <p:spPr>
          <a:xfrm>
            <a:off x="89661" y="1663830"/>
            <a:ext cx="3700666" cy="3764691"/>
          </a:xfrm>
          <a:custGeom>
            <a:avLst/>
            <a:gdLst/>
            <a:ahLst/>
            <a:cxnLst/>
            <a:rect l="l" t="t" r="r" b="b"/>
            <a:pathLst>
              <a:path w="2473261" h="2516051">
                <a:moveTo>
                  <a:pt x="0" y="0"/>
                </a:moveTo>
                <a:lnTo>
                  <a:pt x="2473262" y="0"/>
                </a:lnTo>
                <a:lnTo>
                  <a:pt x="2473262" y="2516052"/>
                </a:lnTo>
                <a:lnTo>
                  <a:pt x="0" y="251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3548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E23B6F-F367-B0EA-9FCE-CAAA7657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</p:spPr>
        <p:txBody>
          <a:bodyPr wrap="square" anchor="b">
            <a:normAutofit/>
          </a:bodyPr>
          <a:lstStyle/>
          <a:p>
            <a:r>
              <a:rPr lang="nb-NO"/>
              <a:t>1946: Krokeide yrkesskole etableres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A9F2B4-6AB9-63C2-14FE-35E1E76B9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616246"/>
            <a:ext cx="5472000" cy="421146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 err="1"/>
              <a:t>Turberkulosesyke</a:t>
            </a:r>
            <a:r>
              <a:rPr lang="nb-NO" sz="2000"/>
              <a:t> ble utestengte fra arbeidslivet</a:t>
            </a:r>
          </a:p>
          <a:p>
            <a:pPr>
              <a:lnSpc>
                <a:spcPct val="150000"/>
              </a:lnSpc>
            </a:pPr>
            <a:r>
              <a:rPr lang="nb-NO" sz="2000"/>
              <a:t>LHL etablerte en yrkesskole for denne gruppen</a:t>
            </a:r>
            <a:endParaRPr lang="nb-NO" sz="2000">
              <a:cs typeface="Calibri Light"/>
            </a:endParaRPr>
          </a:p>
          <a:p>
            <a:pPr lvl="1">
              <a:lnSpc>
                <a:spcPct val="150000"/>
              </a:lnSpc>
            </a:pPr>
            <a:r>
              <a:rPr lang="nb-NO" sz="1800"/>
              <a:t>36 av 38 fra første kull fikk jobb </a:t>
            </a:r>
          </a:p>
          <a:p>
            <a:pPr>
              <a:lnSpc>
                <a:spcPct val="150000"/>
              </a:lnSpc>
            </a:pPr>
            <a:r>
              <a:rPr lang="nb-NO" sz="2000"/>
              <a:t>Fokus på praktisk arbeid og håndverkyrker</a:t>
            </a:r>
          </a:p>
          <a:p>
            <a:pPr lvl="1">
              <a:lnSpc>
                <a:spcPct val="150000"/>
              </a:lnSpc>
            </a:pPr>
            <a:r>
              <a:rPr lang="nb-NO" sz="1800"/>
              <a:t>Treskjæring, lettere snekkerarbeid, dekorasjon, rosemaling, tredreiing og radio</a:t>
            </a:r>
            <a:endParaRPr lang="nb-NO" sz="18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nb-NO" sz="2000">
                <a:cs typeface="Calibri Light"/>
              </a:rPr>
              <a:t>THO bidro til å skape et stort antall arbeidsplasser over hele landet</a:t>
            </a:r>
            <a:endParaRPr lang="nb-NO" sz="1800">
              <a:cs typeface="Calibri Light"/>
            </a:endParaRPr>
          </a:p>
          <a:p>
            <a:pPr marL="0" indent="0">
              <a:buNone/>
            </a:pPr>
            <a:endParaRPr lang="nb-NO">
              <a:ea typeface="Calibri Light"/>
              <a:cs typeface="Calibri Light"/>
            </a:endParaRPr>
          </a:p>
          <a:p>
            <a:endParaRPr lang="nb-NO"/>
          </a:p>
        </p:txBody>
      </p:sp>
      <p:pic>
        <p:nvPicPr>
          <p:cNvPr id="13" name="Plassholder for innhold 12" descr="Et bilde som inneholder innendørs, klær, person, mann&#10;&#10;Automatisk generert beskrivelse">
            <a:extLst>
              <a:ext uri="{FF2B5EF4-FFF2-40B4-BE49-F238E27FC236}">
                <a16:creationId xmlns:a16="http://schemas.microsoft.com/office/drawing/2014/main" id="{122E5AA8-B1D8-4D9E-2414-7BFFB7867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002" y="1429479"/>
            <a:ext cx="5472000" cy="4500000"/>
          </a:xfrm>
          <a:custGeom>
            <a:avLst/>
            <a:gdLst/>
            <a:ahLst/>
            <a:cxnLst/>
            <a:rect l="l" t="t" r="r" b="b"/>
            <a:pathLst>
              <a:path w="8078921" h="4568849">
                <a:moveTo>
                  <a:pt x="0" y="0"/>
                </a:moveTo>
                <a:lnTo>
                  <a:pt x="8078921" y="0"/>
                </a:lnTo>
                <a:lnTo>
                  <a:pt x="8078921" y="4568849"/>
                </a:lnTo>
                <a:lnTo>
                  <a:pt x="0" y="4568849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0646E0D-F2FC-8618-02D0-FCC6EDE4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116" y="6356350"/>
            <a:ext cx="406341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ED0836-D635-394C-B680-A84B30E9EE77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702BEA-125C-CA8E-B520-C8899F7D2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110858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43AA04-99AC-8853-45B7-7865CC8D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Fra 1946 til i dag: Yrkesskolen lever videre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4C4AF39-5923-2622-854B-E076DE30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7</a:t>
            </a:fld>
            <a:endParaRPr lang="nb-NO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370C8C97-8487-E4BA-AEF2-33FA5A93AA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817" y="1609679"/>
            <a:ext cx="4147309" cy="2565343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2C7B091-44F6-51E3-4E72-8CEA4E72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6124" y="4452221"/>
            <a:ext cx="9711919" cy="1626931"/>
          </a:xfrm>
        </p:spPr>
        <p:txBody>
          <a:bodyPr vert="horz" lIns="270000" tIns="270000" rIns="270000" bIns="270000" rtlCol="0" anchor="t">
            <a:normAutofit fontScale="85000" lnSpcReduction="10000"/>
          </a:bodyPr>
          <a:lstStyle/>
          <a:p>
            <a:pPr algn="ctr">
              <a:lnSpc>
                <a:spcPct val="160000"/>
              </a:lnSpc>
            </a:pPr>
            <a:r>
              <a:rPr lang="nb-NO"/>
              <a:t>«Å sette yrkeshemmede mennesker i stand til å skaffe seg passende arbeid og bedre sin livskvalitet gjennom yrkesrettet opplæring og fokus på helse og livsstil.» 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AD4FE216-0F3C-0135-A6AB-FCE9849CE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  <p:pic>
        <p:nvPicPr>
          <p:cNvPr id="1026" name="Picture 2" descr="DJI_0425">
            <a:extLst>
              <a:ext uri="{FF2B5EF4-FFF2-40B4-BE49-F238E27FC236}">
                <a16:creationId xmlns:a16="http://schemas.microsoft.com/office/drawing/2014/main" id="{8C2C8E86-DDE6-FB91-B495-2594A8C346DA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3180" y="1609679"/>
            <a:ext cx="4200003" cy="25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1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EB6AF6D-4967-D724-7D79-246F4F8A3C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1" y="2550685"/>
            <a:ext cx="11015152" cy="222737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736E2CBF-C123-01E6-AADD-D4A6BA48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1961: THO blir Landsforeningen for hjerte- og lungesyke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987D4E-0DD3-5FE0-49BB-D9C2CB44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202251-5EE6-8E8C-53A3-7C5D877FE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232346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B4A882-5D2F-CB12-E253-E01BA4E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1978–1989: Hjertebroen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382479-FF88-2BF3-8D13-4C0720F3D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4513870" cy="4500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/>
              <a:t>1970-tallet: lange ventetider for hjerteoperasjoner i Norge</a:t>
            </a:r>
          </a:p>
          <a:p>
            <a:pPr lvl="1">
              <a:lnSpc>
                <a:spcPct val="150000"/>
              </a:lnSpc>
            </a:pPr>
            <a:r>
              <a:rPr lang="nb-NO" sz="1800">
                <a:cs typeface="Calibri Light"/>
              </a:rPr>
              <a:t>Pasienter døde i sykehuskøene</a:t>
            </a:r>
          </a:p>
          <a:p>
            <a:pPr>
              <a:lnSpc>
                <a:spcPct val="150000"/>
              </a:lnSpc>
            </a:pPr>
            <a:r>
              <a:rPr lang="nb-NO" sz="2000"/>
              <a:t>1978: LHL tok initiativ og sendte pasienter i operasjonskø til England</a:t>
            </a:r>
          </a:p>
          <a:p>
            <a:pPr lvl="1">
              <a:lnSpc>
                <a:spcPct val="150000"/>
              </a:lnSpc>
            </a:pPr>
            <a:r>
              <a:rPr lang="nb-NO" sz="1800">
                <a:cs typeface="Calibri Light"/>
              </a:rPr>
              <a:t>Første </a:t>
            </a:r>
            <a:r>
              <a:rPr lang="nb-NO" sz="1800" err="1">
                <a:cs typeface="Calibri Light"/>
              </a:rPr>
              <a:t>hjertebro</a:t>
            </a:r>
            <a:r>
              <a:rPr lang="nb-NO" sz="1800">
                <a:cs typeface="Calibri Light"/>
              </a:rPr>
              <a:t> til London</a:t>
            </a:r>
          </a:p>
          <a:p>
            <a:pPr>
              <a:lnSpc>
                <a:spcPct val="150000"/>
              </a:lnSpc>
            </a:pPr>
            <a:r>
              <a:rPr lang="nb-NO" sz="2000"/>
              <a:t>Over 2000 mennesker fikk hjelp på 11 år</a:t>
            </a:r>
          </a:p>
          <a:p>
            <a:pPr lvl="1">
              <a:lnSpc>
                <a:spcPct val="150000"/>
              </a:lnSpc>
            </a:pPr>
            <a:r>
              <a:rPr lang="nb-NO" sz="1800"/>
              <a:t>Utgiftene heldekket av LHL</a:t>
            </a:r>
          </a:p>
          <a:p>
            <a:pPr>
              <a:lnSpc>
                <a:spcPct val="150000"/>
              </a:lnSpc>
            </a:pPr>
            <a:endParaRPr lang="nb-NO" sz="2000"/>
          </a:p>
          <a:p>
            <a:endParaRPr lang="nb-NO"/>
          </a:p>
        </p:txBody>
      </p:sp>
      <p:pic>
        <p:nvPicPr>
          <p:cNvPr id="8" name="Plassholder for innhold 7" descr="Et bilde som inneholder klær, transport, luftfartøy, høvel&#10;&#10;Automatisk generert beskrivelse">
            <a:extLst>
              <a:ext uri="{FF2B5EF4-FFF2-40B4-BE49-F238E27FC236}">
                <a16:creationId xmlns:a16="http://schemas.microsoft.com/office/drawing/2014/main" id="{98752696-24E4-4F87-1D76-3B363BA8E5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87" y="1383863"/>
            <a:ext cx="6048102" cy="4759052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83B472-D49D-5C3F-D837-8BE6E7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50E640-295D-FE56-991D-13C2B897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LHL - vår organisasjon</a:t>
            </a:r>
          </a:p>
        </p:txBody>
      </p:sp>
    </p:spTree>
    <p:extLst>
      <p:ext uri="{BB962C8B-B14F-4D97-AF65-F5344CB8AC3E}">
        <p14:creationId xmlns:p14="http://schemas.microsoft.com/office/powerpoint/2010/main" val="283723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HL 4">
      <a:dk1>
        <a:srgbClr val="000000"/>
      </a:dk1>
      <a:lt1>
        <a:srgbClr val="FFFFFF"/>
      </a:lt1>
      <a:dk2>
        <a:srgbClr val="431E61"/>
      </a:dk2>
      <a:lt2>
        <a:srgbClr val="F0F0F0"/>
      </a:lt2>
      <a:accent1>
        <a:srgbClr val="431E61"/>
      </a:accent1>
      <a:accent2>
        <a:srgbClr val="9E3095"/>
      </a:accent2>
      <a:accent3>
        <a:srgbClr val="005582"/>
      </a:accent3>
      <a:accent4>
        <a:srgbClr val="2189A4"/>
      </a:accent4>
      <a:accent5>
        <a:srgbClr val="468246"/>
      </a:accent5>
      <a:accent6>
        <a:srgbClr val="A5D782"/>
      </a:accent6>
      <a:hlink>
        <a:srgbClr val="81CA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L_ppt_16_9_mal" id="{EB8A3A14-FF5C-8345-A0E6-2F3DA01B3D2A}" vid="{7FB6E95C-CA2B-AC42-965A-07DF1E4D43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23178e-f77e-45fe-aae5-728fa47382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E2031B1A14B143B2AAA133856AB406" ma:contentTypeVersion="15" ma:contentTypeDescription="Opprett et nytt dokument." ma:contentTypeScope="" ma:versionID="126b1bffd66f706d8eb02f567a524e1f">
  <xsd:schema xmlns:xsd="http://www.w3.org/2001/XMLSchema" xmlns:xs="http://www.w3.org/2001/XMLSchema" xmlns:p="http://schemas.microsoft.com/office/2006/metadata/properties" xmlns:ns3="9b306aeb-17f1-4bd8-b091-42cbd492d0d0" xmlns:ns4="a523178e-f77e-45fe-aae5-728fa473829e" targetNamespace="http://schemas.microsoft.com/office/2006/metadata/properties" ma:root="true" ma:fieldsID="836293c97b32b43258d22eabf21a6c3b" ns3:_="" ns4:_="">
    <xsd:import namespace="9b306aeb-17f1-4bd8-b091-42cbd492d0d0"/>
    <xsd:import namespace="a523178e-f77e-45fe-aae5-728fa47382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06aeb-17f1-4bd8-b091-42cbd492d0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3178e-f77e-45fe-aae5-728fa4738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C7DFF8-7814-4A8F-B975-0151367196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39358-AA05-4605-822A-AACF383EC6CA}">
  <ds:schemaRefs>
    <ds:schemaRef ds:uri="9b306aeb-17f1-4bd8-b091-42cbd492d0d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523178e-f77e-45fe-aae5-728fa473829e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08A525-B1BC-4633-A9E9-F6855ED13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306aeb-17f1-4bd8-b091-42cbd492d0d0"/>
    <ds:schemaRef ds:uri="a523178e-f77e-45fe-aae5-728fa4738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LHL_ppt_16_9_mal</Template>
  <TotalTime>0</TotalTime>
  <Words>2393</Words>
  <Application>Microsoft Office PowerPoint</Application>
  <PresentationFormat>Widescreen</PresentationFormat>
  <Paragraphs>301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.AppleSystemUIFont</vt:lpstr>
      <vt:lpstr>Arial</vt:lpstr>
      <vt:lpstr>Calibri</vt:lpstr>
      <vt:lpstr>Calibri Light</vt:lpstr>
      <vt:lpstr>Open Sans</vt:lpstr>
      <vt:lpstr>Office-tema</vt:lpstr>
      <vt:lpstr>LHL – vår organisasjon </vt:lpstr>
      <vt:lpstr>Modul 1   Del A: LHLs historie  Del B: LHLs organisering</vt:lpstr>
      <vt:lpstr>Del A: LHLs historie</vt:lpstr>
      <vt:lpstr>Historisk bakgrunn </vt:lpstr>
      <vt:lpstr>1943: Turberkuløses hjelpeorganisasjon (THO) stiftet 14. oktober</vt:lpstr>
      <vt:lpstr>1946: Krokeide yrkesskole etableres</vt:lpstr>
      <vt:lpstr>Fra 1946 til i dag: Yrkesskolen lever videre </vt:lpstr>
      <vt:lpstr>1961: THO blir Landsforeningen for hjerte- og lungesyke</vt:lpstr>
      <vt:lpstr>1978–1989: Hjertebroen</vt:lpstr>
      <vt:lpstr>F.o.m. 1980-tallet: Ledende på rehabilitering – to flaggskip</vt:lpstr>
      <vt:lpstr>2018–2022: Fra sykehusdrift til pasientorganisasjon </vt:lpstr>
      <vt:lpstr>LHL – en organisasjon i utvikling</vt:lpstr>
      <vt:lpstr>Del B: LHLs organisering</vt:lpstr>
      <vt:lpstr>Medlemsorganisasjonen</vt:lpstr>
      <vt:lpstr>Formål og virkeområder</vt:lpstr>
      <vt:lpstr>PowerPoint-presentasjon</vt:lpstr>
      <vt:lpstr>Styringsdokumenter</vt:lpstr>
      <vt:lpstr>Strategiperioden 2023-2026 </vt:lpstr>
      <vt:lpstr>Viktige samarbeidspartnere og medlemskap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Vår organisasjon -modul 1</dc:title>
  <dc:creator>Simen Brændhaugen</dc:creator>
  <cp:lastModifiedBy>Frøydis Myrhaug Danielsen</cp:lastModifiedBy>
  <cp:revision>2</cp:revision>
  <cp:lastPrinted>2023-09-14T07:21:28Z</cp:lastPrinted>
  <dcterms:created xsi:type="dcterms:W3CDTF">2023-09-08T18:04:16Z</dcterms:created>
  <dcterms:modified xsi:type="dcterms:W3CDTF">2024-04-03T07:55:18Z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0x01010091E2031B1A14B143B2AAA133856AB406</vt:lpwstr>
  </property>
</Properties>
</file>