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7"/>
  </p:notesMasterIdLst>
  <p:sldIdLst>
    <p:sldId id="257" r:id="rId5"/>
    <p:sldId id="261" r:id="rId6"/>
    <p:sldId id="262" r:id="rId7"/>
    <p:sldId id="263" r:id="rId8"/>
    <p:sldId id="264" r:id="rId9"/>
    <p:sldId id="265" r:id="rId10"/>
    <p:sldId id="266" r:id="rId11"/>
    <p:sldId id="274" r:id="rId12"/>
    <p:sldId id="270" r:id="rId13"/>
    <p:sldId id="271" r:id="rId14"/>
    <p:sldId id="272" r:id="rId15"/>
    <p:sldId id="260" r:id="rId16"/>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3095"/>
    <a:srgbClr val="E6EAF0"/>
    <a:srgbClr val="F0F0F0"/>
    <a:srgbClr val="668CA5"/>
    <a:srgbClr val="2189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213E3C-6774-4A35-B008-930BE73391FB}" v="3" dt="2024-04-03T08:26:31.748"/>
    <p1510:client id="{C963B121-72D9-4B54-8C31-51248C27CF2E}" v="8" dt="2024-04-03T08:24:53.226"/>
  </p1510:revLst>
</p1510:revInfo>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ddels stil 2 - aks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iddels stil 2 - aks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iddels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522" autoAdjust="0"/>
  </p:normalViewPr>
  <p:slideViewPr>
    <p:cSldViewPr snapToGrid="0">
      <p:cViewPr varScale="1">
        <p:scale>
          <a:sx n="72" d="100"/>
          <a:sy n="72" d="100"/>
        </p:scale>
        <p:origin x="2034" y="72"/>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øydis Myrhaug Danielsen" userId="0c2da9e1-6148-4148-9951-c0fabcbbcbf6" providerId="ADAL" clId="{CEA02F64-3C1A-4471-814D-DD7ECDA2A45D}"/>
    <pc:docChg chg="modSld">
      <pc:chgData name="Frøydis Myrhaug Danielsen" userId="0c2da9e1-6148-4148-9951-c0fabcbbcbf6" providerId="ADAL" clId="{CEA02F64-3C1A-4471-814D-DD7ECDA2A45D}" dt="2024-04-03T08:29:13.529" v="7" actId="20577"/>
      <pc:docMkLst>
        <pc:docMk/>
      </pc:docMkLst>
      <pc:sldChg chg="modSp mod">
        <pc:chgData name="Frøydis Myrhaug Danielsen" userId="0c2da9e1-6148-4148-9951-c0fabcbbcbf6" providerId="ADAL" clId="{CEA02F64-3C1A-4471-814D-DD7ECDA2A45D}" dt="2024-04-03T08:28:47.557" v="0" actId="20577"/>
        <pc:sldMkLst>
          <pc:docMk/>
          <pc:sldMk cId="1090910612" sldId="257"/>
        </pc:sldMkLst>
        <pc:spChg chg="mod">
          <ac:chgData name="Frøydis Myrhaug Danielsen" userId="0c2da9e1-6148-4148-9951-c0fabcbbcbf6" providerId="ADAL" clId="{CEA02F64-3C1A-4471-814D-DD7ECDA2A45D}" dt="2024-04-03T08:28:47.557" v="0" actId="20577"/>
          <ac:spMkLst>
            <pc:docMk/>
            <pc:sldMk cId="1090910612" sldId="257"/>
            <ac:spMk id="5" creationId="{00000000-0000-0000-0000-000000000000}"/>
          </ac:spMkLst>
        </pc:spChg>
      </pc:sldChg>
      <pc:sldChg chg="modSp mod">
        <pc:chgData name="Frøydis Myrhaug Danielsen" userId="0c2da9e1-6148-4148-9951-c0fabcbbcbf6" providerId="ADAL" clId="{CEA02F64-3C1A-4471-814D-DD7ECDA2A45D}" dt="2024-04-03T08:28:50.398" v="1" actId="20577"/>
        <pc:sldMkLst>
          <pc:docMk/>
          <pc:sldMk cId="315981146" sldId="261"/>
        </pc:sldMkLst>
        <pc:spChg chg="mod">
          <ac:chgData name="Frøydis Myrhaug Danielsen" userId="0c2da9e1-6148-4148-9951-c0fabcbbcbf6" providerId="ADAL" clId="{CEA02F64-3C1A-4471-814D-DD7ECDA2A45D}" dt="2024-04-03T08:28:50.398" v="1" actId="20577"/>
          <ac:spMkLst>
            <pc:docMk/>
            <pc:sldMk cId="315981146" sldId="261"/>
            <ac:spMk id="5" creationId="{00000000-0000-0000-0000-000000000000}"/>
          </ac:spMkLst>
        </pc:spChg>
      </pc:sldChg>
      <pc:sldChg chg="modSp mod">
        <pc:chgData name="Frøydis Myrhaug Danielsen" userId="0c2da9e1-6148-4148-9951-c0fabcbbcbf6" providerId="ADAL" clId="{CEA02F64-3C1A-4471-814D-DD7ECDA2A45D}" dt="2024-04-03T08:28:53.776" v="2" actId="20577"/>
        <pc:sldMkLst>
          <pc:docMk/>
          <pc:sldMk cId="3364241528" sldId="262"/>
        </pc:sldMkLst>
        <pc:spChg chg="mod">
          <ac:chgData name="Frøydis Myrhaug Danielsen" userId="0c2da9e1-6148-4148-9951-c0fabcbbcbf6" providerId="ADAL" clId="{CEA02F64-3C1A-4471-814D-DD7ECDA2A45D}" dt="2024-04-03T08:28:53.776" v="2" actId="20577"/>
          <ac:spMkLst>
            <pc:docMk/>
            <pc:sldMk cId="3364241528" sldId="262"/>
            <ac:spMk id="6" creationId="{7C0D3EC7-6C6A-E911-1C16-AAA10A631503}"/>
          </ac:spMkLst>
        </pc:spChg>
      </pc:sldChg>
      <pc:sldChg chg="modSp mod">
        <pc:chgData name="Frøydis Myrhaug Danielsen" userId="0c2da9e1-6148-4148-9951-c0fabcbbcbf6" providerId="ADAL" clId="{CEA02F64-3C1A-4471-814D-DD7ECDA2A45D}" dt="2024-04-03T08:28:56.244" v="3" actId="20577"/>
        <pc:sldMkLst>
          <pc:docMk/>
          <pc:sldMk cId="2646769335" sldId="263"/>
        </pc:sldMkLst>
        <pc:spChg chg="mod">
          <ac:chgData name="Frøydis Myrhaug Danielsen" userId="0c2da9e1-6148-4148-9951-c0fabcbbcbf6" providerId="ADAL" clId="{CEA02F64-3C1A-4471-814D-DD7ECDA2A45D}" dt="2024-04-03T08:28:56.244" v="3" actId="20577"/>
          <ac:spMkLst>
            <pc:docMk/>
            <pc:sldMk cId="2646769335" sldId="263"/>
            <ac:spMk id="6" creationId="{2E8764B8-C777-5085-0993-553AE07450B0}"/>
          </ac:spMkLst>
        </pc:spChg>
      </pc:sldChg>
      <pc:sldChg chg="modSp mod">
        <pc:chgData name="Frøydis Myrhaug Danielsen" userId="0c2da9e1-6148-4148-9951-c0fabcbbcbf6" providerId="ADAL" clId="{CEA02F64-3C1A-4471-814D-DD7ECDA2A45D}" dt="2024-04-03T08:28:59.336" v="4" actId="20577"/>
        <pc:sldMkLst>
          <pc:docMk/>
          <pc:sldMk cId="4140945857" sldId="264"/>
        </pc:sldMkLst>
        <pc:spChg chg="mod">
          <ac:chgData name="Frøydis Myrhaug Danielsen" userId="0c2da9e1-6148-4148-9951-c0fabcbbcbf6" providerId="ADAL" clId="{CEA02F64-3C1A-4471-814D-DD7ECDA2A45D}" dt="2024-04-03T08:28:59.336" v="4" actId="20577"/>
          <ac:spMkLst>
            <pc:docMk/>
            <pc:sldMk cId="4140945857" sldId="264"/>
            <ac:spMk id="6" creationId="{67CFEBA6-4C1E-5C66-7C95-2A7E2261A291}"/>
          </ac:spMkLst>
        </pc:spChg>
      </pc:sldChg>
      <pc:sldChg chg="modSp mod">
        <pc:chgData name="Frøydis Myrhaug Danielsen" userId="0c2da9e1-6148-4148-9951-c0fabcbbcbf6" providerId="ADAL" clId="{CEA02F64-3C1A-4471-814D-DD7ECDA2A45D}" dt="2024-04-03T08:29:04.113" v="5" actId="20577"/>
        <pc:sldMkLst>
          <pc:docMk/>
          <pc:sldMk cId="2586042567" sldId="266"/>
        </pc:sldMkLst>
        <pc:spChg chg="mod">
          <ac:chgData name="Frøydis Myrhaug Danielsen" userId="0c2da9e1-6148-4148-9951-c0fabcbbcbf6" providerId="ADAL" clId="{CEA02F64-3C1A-4471-814D-DD7ECDA2A45D}" dt="2024-04-03T08:29:04.113" v="5" actId="20577"/>
          <ac:spMkLst>
            <pc:docMk/>
            <pc:sldMk cId="2586042567" sldId="266"/>
            <ac:spMk id="6" creationId="{C50EF6EE-4E1F-11FB-26AA-B825359AAAC5}"/>
          </ac:spMkLst>
        </pc:spChg>
      </pc:sldChg>
      <pc:sldChg chg="modSp mod">
        <pc:chgData name="Frøydis Myrhaug Danielsen" userId="0c2da9e1-6148-4148-9951-c0fabcbbcbf6" providerId="ADAL" clId="{CEA02F64-3C1A-4471-814D-DD7ECDA2A45D}" dt="2024-04-03T08:29:13.529" v="7" actId="20577"/>
        <pc:sldMkLst>
          <pc:docMk/>
          <pc:sldMk cId="3535962137" sldId="272"/>
        </pc:sldMkLst>
        <pc:spChg chg="mod">
          <ac:chgData name="Frøydis Myrhaug Danielsen" userId="0c2da9e1-6148-4148-9951-c0fabcbbcbf6" providerId="ADAL" clId="{CEA02F64-3C1A-4471-814D-DD7ECDA2A45D}" dt="2024-04-03T08:29:13.529" v="7" actId="20577"/>
          <ac:spMkLst>
            <pc:docMk/>
            <pc:sldMk cId="3535962137" sldId="272"/>
            <ac:spMk id="5" creationId="{DA5A8879-776F-D226-513C-0CB8E0711D72}"/>
          </ac:spMkLst>
        </pc:spChg>
      </pc:sldChg>
      <pc:sldChg chg="modSp mod">
        <pc:chgData name="Frøydis Myrhaug Danielsen" userId="0c2da9e1-6148-4148-9951-c0fabcbbcbf6" providerId="ADAL" clId="{CEA02F64-3C1A-4471-814D-DD7ECDA2A45D}" dt="2024-04-03T08:29:08.781" v="6" actId="20577"/>
        <pc:sldMkLst>
          <pc:docMk/>
          <pc:sldMk cId="2969527040" sldId="274"/>
        </pc:sldMkLst>
        <pc:spChg chg="mod">
          <ac:chgData name="Frøydis Myrhaug Danielsen" userId="0c2da9e1-6148-4148-9951-c0fabcbbcbf6" providerId="ADAL" clId="{CEA02F64-3C1A-4471-814D-DD7ECDA2A45D}" dt="2024-04-03T08:29:08.781" v="6" actId="20577"/>
          <ac:spMkLst>
            <pc:docMk/>
            <pc:sldMk cId="2969527040" sldId="274"/>
            <ac:spMk id="5" creationId="{39AE85E7-A57B-70E5-7D7A-A5DAA7CE26D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CA023D-DC46-5F40-84EC-B401BA101AED}" type="datetimeFigureOut">
              <a:rPr lang="nb-NO" smtClean="0"/>
              <a:t>03.04.2024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9C6259-31FE-5348-9D95-0C86CA520D5E}" type="slidenum">
              <a:rPr lang="nb-NO" smtClean="0"/>
              <a:t>‹#›</a:t>
            </a:fld>
            <a:endParaRPr lang="nb-NO"/>
          </a:p>
        </p:txBody>
      </p:sp>
    </p:spTree>
    <p:extLst>
      <p:ext uri="{BB962C8B-B14F-4D97-AF65-F5344CB8AC3E}">
        <p14:creationId xmlns:p14="http://schemas.microsoft.com/office/powerpoint/2010/main" val="104143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Tx/>
              <a:buChar char="-"/>
            </a:pPr>
            <a:r>
              <a:rPr lang="nb-NO" noProof="0" dirty="0">
                <a:cs typeface="Calibri"/>
              </a:rPr>
              <a:t>Det interessepolitiske arbeidet er en del av </a:t>
            </a:r>
            <a:r>
              <a:rPr lang="nb-NO" noProof="0" dirty="0" err="1">
                <a:cs typeface="Calibri"/>
              </a:rPr>
              <a:t>LHLs</a:t>
            </a:r>
            <a:r>
              <a:rPr lang="nb-NO" noProof="0" dirty="0">
                <a:cs typeface="Calibri"/>
              </a:rPr>
              <a:t> hovedsatsinger – ved siden av organisasjonsbygging og tilbud til medlemmene. </a:t>
            </a:r>
          </a:p>
          <a:p>
            <a:pPr marL="171450" indent="-171450">
              <a:buFontTx/>
              <a:buChar char="-"/>
            </a:pPr>
            <a:endParaRPr lang="nb-NO" noProof="0" dirty="0">
              <a:cs typeface="Calibri"/>
            </a:endParaRPr>
          </a:p>
          <a:p>
            <a:pPr marL="171450" indent="-171450">
              <a:buFontTx/>
              <a:buChar char="-"/>
            </a:pPr>
            <a:r>
              <a:rPr lang="nb-NO" noProof="0" dirty="0">
                <a:cs typeface="Calibri"/>
              </a:rPr>
              <a:t>Det politiske arbeidet skal bidra til endringer bade på nasjonalt og lokalt nivå til det beste for våre pasientgrupper. </a:t>
            </a:r>
          </a:p>
          <a:p>
            <a:pPr marL="171450" indent="-171450">
              <a:buFontTx/>
              <a:buChar char="-"/>
            </a:pPr>
            <a:endParaRPr lang="nb-NO" noProof="0" dirty="0">
              <a:cs typeface="Calibri"/>
            </a:endParaRPr>
          </a:p>
          <a:p>
            <a:pPr marL="171450" indent="-171450">
              <a:buFontTx/>
              <a:buChar char="-"/>
            </a:pPr>
            <a:r>
              <a:rPr lang="nb-NO" noProof="0" dirty="0">
                <a:cs typeface="Calibri"/>
              </a:rPr>
              <a:t>Gjennom politisk arbeid kan vi sørge for bedre forebygging av våre sykdomsdiagnoser, at pasienten får rask hjelp ved sykdom og at rehabiliteringen fungerer ved akutt eller kronisk sykdom. </a:t>
            </a:r>
          </a:p>
          <a:p>
            <a:pPr marL="171450" indent="-171450">
              <a:buFontTx/>
              <a:buChar char="-"/>
            </a:pPr>
            <a:endParaRPr lang="nb-NO" noProof="0" dirty="0">
              <a:cs typeface="Calibri"/>
            </a:endParaRPr>
          </a:p>
          <a:p>
            <a:pPr marL="171450" indent="-171450">
              <a:buFontTx/>
              <a:buChar char="-"/>
            </a:pPr>
            <a:r>
              <a:rPr lang="nb-NO" noProof="0" dirty="0">
                <a:cs typeface="Calibri"/>
              </a:rPr>
              <a:t>Det er bare gjennom at LHL løfter frem politiske krav, synliggjør problemene som eksiterer og jobber målrettet mot politikerne at vi faktisk kan få til endringene til det beste for våre grupper. </a:t>
            </a:r>
          </a:p>
          <a:p>
            <a:pPr marL="0" indent="0">
              <a:buFontTx/>
              <a:buNone/>
            </a:pPr>
            <a:endParaRPr lang="nb-NO" noProof="0" dirty="0">
              <a:cs typeface="Calibri"/>
            </a:endParaRPr>
          </a:p>
          <a:p>
            <a:pPr marL="171450" indent="-171450">
              <a:buFontTx/>
              <a:buChar char="-"/>
            </a:pPr>
            <a:r>
              <a:rPr lang="nb-NO" noProof="0" dirty="0">
                <a:cs typeface="Calibri"/>
              </a:rPr>
              <a:t>LHL har nå en målsetning om å styrke det politiske arbeidet – både sentralt og lokalt. Fordi det er helt avgjørende for at livene til våre medlemmer blir bedre rundt om i hele landet. </a:t>
            </a:r>
          </a:p>
          <a:p>
            <a:pPr marL="171450" indent="-171450">
              <a:buFontTx/>
              <a:buChar char="-"/>
            </a:pPr>
            <a:endParaRPr lang="nb-NO" noProof="0" dirty="0">
              <a:cs typeface="Calibri"/>
            </a:endParaRPr>
          </a:p>
          <a:p>
            <a:pPr marL="171450" indent="-171450">
              <a:buFontTx/>
              <a:buChar char="-"/>
            </a:pPr>
            <a:endParaRPr lang="en-US" dirty="0">
              <a:cs typeface="Calibri"/>
            </a:endParaRPr>
          </a:p>
        </p:txBody>
      </p:sp>
      <p:sp>
        <p:nvSpPr>
          <p:cNvPr id="4" name="Plassholder for lysbildenummer 3"/>
          <p:cNvSpPr>
            <a:spLocks noGrp="1"/>
          </p:cNvSpPr>
          <p:nvPr>
            <p:ph type="sldNum" sz="quarter" idx="5"/>
          </p:nvPr>
        </p:nvSpPr>
        <p:spPr/>
        <p:txBody>
          <a:bodyPr/>
          <a:lstStyle/>
          <a:p>
            <a:fld id="{2E9C6259-31FE-5348-9D95-0C86CA520D5E}" type="slidenum">
              <a:rPr lang="nb-NO" smtClean="0"/>
              <a:t>1</a:t>
            </a:fld>
            <a:endParaRPr lang="nb-NO"/>
          </a:p>
        </p:txBody>
      </p:sp>
    </p:spTree>
    <p:extLst>
      <p:ext uri="{BB962C8B-B14F-4D97-AF65-F5344CB8AC3E}">
        <p14:creationId xmlns:p14="http://schemas.microsoft.com/office/powerpoint/2010/main" val="1208711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For mange kan politisk arbeid virke som en stor barriere å begynne med, men trolig vil man oppleve både glede, spenning og gjennomslag dersom man først går over terskelen og begynner. </a:t>
            </a:r>
          </a:p>
          <a:p>
            <a:endParaRPr lang="nb-NO" dirty="0"/>
          </a:p>
          <a:p>
            <a:r>
              <a:rPr lang="nb-NO" dirty="0"/>
              <a:t>Det aller viktigste er uansett å huske på at vi som organisasjon gjør dette for andre enn oss selv: Vi gjør det for de som er rammet av våre diagnoser, både medlemmer og de som står utenfor. </a:t>
            </a:r>
          </a:p>
          <a:p>
            <a:endParaRPr lang="nb-NO" dirty="0"/>
          </a:p>
          <a:p>
            <a:r>
              <a:rPr lang="nb-NO" dirty="0"/>
              <a:t>Det er også grunn til å tro at det å stå på for endring og være synlig i lokalsamfunnet vil bidra til stolthet internt i LHL, noe som kan øke medlemstilfredshetene og kanskje vil flere også bli aktive når man ser at LHL gjør en viktig jobb. Det politiske arbeidet kan derfor også bidra til å styrke den frivillige delen av organisasjonene og alle aktivistene vi sammen jobber med. </a:t>
            </a:r>
          </a:p>
        </p:txBody>
      </p:sp>
      <p:sp>
        <p:nvSpPr>
          <p:cNvPr id="4" name="Plassholder for lysbildenummer 3"/>
          <p:cNvSpPr>
            <a:spLocks noGrp="1"/>
          </p:cNvSpPr>
          <p:nvPr>
            <p:ph type="sldNum" sz="quarter" idx="5"/>
          </p:nvPr>
        </p:nvSpPr>
        <p:spPr/>
        <p:txBody>
          <a:bodyPr/>
          <a:lstStyle/>
          <a:p>
            <a:fld id="{2E9C6259-31FE-5348-9D95-0C86CA520D5E}" type="slidenum">
              <a:rPr lang="nb-NO" smtClean="0"/>
              <a:t>10</a:t>
            </a:fld>
            <a:endParaRPr lang="nb-NO"/>
          </a:p>
        </p:txBody>
      </p:sp>
    </p:spTree>
    <p:extLst>
      <p:ext uri="{BB962C8B-B14F-4D97-AF65-F5344CB8AC3E}">
        <p14:creationId xmlns:p14="http://schemas.microsoft.com/office/powerpoint/2010/main" val="20448331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Når vi skal begynne det politiske arbeidet er det aller første vi må gjøre å finne ut hvilket problem som skal løses og hva LHL mener er løsningen – saken. </a:t>
            </a:r>
          </a:p>
          <a:p>
            <a:endParaRPr lang="nb-NO" dirty="0"/>
          </a:p>
          <a:p>
            <a:r>
              <a:rPr lang="nb-NO" dirty="0"/>
              <a:t>Dere skal derfor nå jobbe sammen med å finne en sak som det er viktig å jobbe med, og hva som er gode argumenter for denne saken og hva dere kan møtes med av argumenter mot forslaget. </a:t>
            </a:r>
          </a:p>
          <a:p>
            <a:endParaRPr lang="nb-NO" dirty="0"/>
          </a:p>
          <a:p>
            <a:r>
              <a:rPr lang="nb-NO" dirty="0"/>
              <a:t>Gå sammen to og to – og bidra til hverandres svar på disse spørsmålene. </a:t>
            </a:r>
          </a:p>
          <a:p>
            <a:endParaRPr lang="nb-NO" dirty="0"/>
          </a:p>
          <a:p>
            <a:r>
              <a:rPr lang="nb-NO" dirty="0"/>
              <a:t>Kanskje kan dere fortsette arbeidet når dere kommer hjem og møter lokallaget? </a:t>
            </a:r>
          </a:p>
        </p:txBody>
      </p:sp>
      <p:sp>
        <p:nvSpPr>
          <p:cNvPr id="4" name="Plassholder for lysbildenummer 3"/>
          <p:cNvSpPr>
            <a:spLocks noGrp="1"/>
          </p:cNvSpPr>
          <p:nvPr>
            <p:ph type="sldNum" sz="quarter" idx="5"/>
          </p:nvPr>
        </p:nvSpPr>
        <p:spPr/>
        <p:txBody>
          <a:bodyPr/>
          <a:lstStyle/>
          <a:p>
            <a:fld id="{2E9C6259-31FE-5348-9D95-0C86CA520D5E}" type="slidenum">
              <a:rPr lang="nb-NO" smtClean="0"/>
              <a:t>11</a:t>
            </a:fld>
            <a:endParaRPr lang="nb-NO"/>
          </a:p>
        </p:txBody>
      </p:sp>
    </p:spTree>
    <p:extLst>
      <p:ext uri="{BB962C8B-B14F-4D97-AF65-F5344CB8AC3E}">
        <p14:creationId xmlns:p14="http://schemas.microsoft.com/office/powerpoint/2010/main" val="2029744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2E9C6259-31FE-5348-9D95-0C86CA520D5E}" type="slidenum">
              <a:rPr lang="nb-NO" smtClean="0"/>
              <a:t>12</a:t>
            </a:fld>
            <a:endParaRPr lang="nb-NO"/>
          </a:p>
        </p:txBody>
      </p:sp>
    </p:spTree>
    <p:extLst>
      <p:ext uri="{BB962C8B-B14F-4D97-AF65-F5344CB8AC3E}">
        <p14:creationId xmlns:p14="http://schemas.microsoft.com/office/powerpoint/2010/main" val="176515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Tx/>
              <a:buChar char="-"/>
            </a:pPr>
            <a:r>
              <a:rPr lang="nb-NO" noProof="0" dirty="0">
                <a:cs typeface="Calibri"/>
              </a:rPr>
              <a:t>Det politiske arbeidet har siden starten vært en grunnstein i organisasjonen. Det har vært en politisk kamp for å oppnå rettigheter. Det startet med arbeidet for rett til trygd og arbeid, etter hvert ble kampen for lovfestede pasientrettigheter hovedsaken.</a:t>
            </a:r>
          </a:p>
          <a:p>
            <a:pPr marL="171450" indent="-171450">
              <a:buFontTx/>
              <a:buChar char="-"/>
            </a:pPr>
            <a:endParaRPr lang="nb-NO" noProof="0" dirty="0">
              <a:cs typeface="Calibri"/>
            </a:endParaRPr>
          </a:p>
          <a:p>
            <a:pPr marL="171450" indent="-171450">
              <a:buFontTx/>
              <a:buChar char="-"/>
            </a:pPr>
            <a:r>
              <a:rPr lang="nb-NO" noProof="0" dirty="0">
                <a:cs typeface="Calibri"/>
              </a:rPr>
              <a:t>Da Ragnar Strøm og co. stiftet THO (som var </a:t>
            </a:r>
            <a:r>
              <a:rPr lang="nb-NO" noProof="0" dirty="0" err="1">
                <a:cs typeface="Calibri"/>
              </a:rPr>
              <a:t>LHLs</a:t>
            </a:r>
            <a:r>
              <a:rPr lang="nb-NO" noProof="0" dirty="0">
                <a:cs typeface="Calibri"/>
              </a:rPr>
              <a:t> første navn) var målet å samle alle tuberkuløse i én organisasjon, og den hadde to store målsetninger: Å opprette </a:t>
            </a:r>
            <a:r>
              <a:rPr lang="nb-NO" noProof="0" dirty="0" err="1">
                <a:cs typeface="Calibri"/>
              </a:rPr>
              <a:t>ettertrygd</a:t>
            </a:r>
            <a:r>
              <a:rPr lang="nb-NO" noProof="0" dirty="0">
                <a:cs typeface="Calibri"/>
              </a:rPr>
              <a:t> for tuberkuløse mellom sykdom og vanlig arbeidssituasjon, og å opprette en egen yrkesskole for tuberkuløse. Det var personer som selv hadde gjennomgått sykdom som stod på kravene for at andre skulle få bedre rettigheter. </a:t>
            </a:r>
          </a:p>
          <a:p>
            <a:pPr marL="171450" indent="-171450">
              <a:buFontTx/>
              <a:buChar char="-"/>
            </a:pPr>
            <a:endParaRPr lang="nb-NO" noProof="0" dirty="0">
              <a:cs typeface="Calibri"/>
            </a:endParaRPr>
          </a:p>
          <a:p>
            <a:pPr marL="171450" indent="-171450">
              <a:buFontTx/>
              <a:buChar char="-"/>
            </a:pPr>
            <a:r>
              <a:rPr lang="nb-NO" noProof="0" dirty="0">
                <a:cs typeface="Calibri"/>
              </a:rPr>
              <a:t>Gjennom </a:t>
            </a:r>
            <a:r>
              <a:rPr lang="nb-NO" noProof="0" dirty="0" err="1">
                <a:cs typeface="Calibri"/>
              </a:rPr>
              <a:t>LHLs</a:t>
            </a:r>
            <a:r>
              <a:rPr lang="nb-NO" noProof="0" dirty="0">
                <a:cs typeface="Calibri"/>
              </a:rPr>
              <a:t> historie har kampene vært mange, både rundt om i lokallagene og nasjonalt. </a:t>
            </a:r>
          </a:p>
          <a:p>
            <a:pPr marL="171450" indent="-171450">
              <a:buFontTx/>
              <a:buChar char="-"/>
            </a:pPr>
            <a:endParaRPr lang="nb-NO" noProof="0" dirty="0">
              <a:cs typeface="Calibri"/>
            </a:endParaRPr>
          </a:p>
          <a:p>
            <a:pPr marL="171450" indent="-171450">
              <a:buFontTx/>
              <a:buChar char="-"/>
            </a:pPr>
            <a:r>
              <a:rPr lang="nb-NO" noProof="0" dirty="0">
                <a:cs typeface="Calibri"/>
              </a:rPr>
              <a:t>Et av de store hovedkravene var en lov om pasientrettigheter, som skulle gi pasientene krav på bedre hjelp og oppfølging, samt forplikte både staten og kommunene. </a:t>
            </a:r>
          </a:p>
          <a:p>
            <a:pPr marL="171450" indent="-171450">
              <a:buFontTx/>
              <a:buChar char="-"/>
            </a:pPr>
            <a:endParaRPr lang="nb-NO" noProof="0" dirty="0">
              <a:cs typeface="Calibri"/>
            </a:endParaRPr>
          </a:p>
          <a:p>
            <a:pPr marL="171450" indent="-171450">
              <a:buFontTx/>
              <a:buChar char="-"/>
            </a:pPr>
            <a:r>
              <a:rPr lang="nb-NO" noProof="0" dirty="0">
                <a:cs typeface="Calibri"/>
              </a:rPr>
              <a:t>Vegen til gjennomslag var lang, men gjennom målrettet arbeid over mange år lyktes LHL til slutt med å få vedtatt en lov om pasientrettigheter i 1993. Da hadde organisasjonen like i forkant samlet inn over 250 000 </a:t>
            </a:r>
            <a:r>
              <a:rPr lang="nb-NO" noProof="0" dirty="0" err="1">
                <a:cs typeface="Calibri"/>
              </a:rPr>
              <a:t>underskifter</a:t>
            </a:r>
            <a:r>
              <a:rPr lang="nb-NO" noProof="0" dirty="0">
                <a:cs typeface="Calibri"/>
              </a:rPr>
              <a:t>, som ble overlevert utenfor Stortinget. </a:t>
            </a:r>
          </a:p>
          <a:p>
            <a:pPr marL="171450" indent="-171450">
              <a:buFontTx/>
              <a:buChar char="-"/>
            </a:pPr>
            <a:endParaRPr lang="nb-NO" noProof="0" dirty="0">
              <a:cs typeface="Calibri"/>
            </a:endParaRPr>
          </a:p>
          <a:p>
            <a:pPr marL="171450" indent="-171450">
              <a:buFontTx/>
              <a:buChar char="-"/>
            </a:pPr>
            <a:r>
              <a:rPr lang="nb-NO" noProof="0" dirty="0">
                <a:cs typeface="Calibri"/>
              </a:rPr>
              <a:t>Dette gjennomslaget viser at med hardt arbeid og samlet kraft, så kan LHL lykkes med å få til store ting på vegne av våre medlemmer.  </a:t>
            </a:r>
          </a:p>
        </p:txBody>
      </p:sp>
      <p:sp>
        <p:nvSpPr>
          <p:cNvPr id="4" name="Plassholder for lysbildenummer 3"/>
          <p:cNvSpPr>
            <a:spLocks noGrp="1"/>
          </p:cNvSpPr>
          <p:nvPr>
            <p:ph type="sldNum" sz="quarter" idx="5"/>
          </p:nvPr>
        </p:nvSpPr>
        <p:spPr/>
        <p:txBody>
          <a:bodyPr/>
          <a:lstStyle/>
          <a:p>
            <a:fld id="{2E9C6259-31FE-5348-9D95-0C86CA520D5E}" type="slidenum">
              <a:rPr lang="nb-NO" smtClean="0"/>
              <a:t>2</a:t>
            </a:fld>
            <a:endParaRPr lang="nb-NO"/>
          </a:p>
        </p:txBody>
      </p:sp>
    </p:spTree>
    <p:extLst>
      <p:ext uri="{BB962C8B-B14F-4D97-AF65-F5344CB8AC3E}">
        <p14:creationId xmlns:p14="http://schemas.microsoft.com/office/powerpoint/2010/main" val="750827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Tx/>
              <a:buChar char="-"/>
            </a:pPr>
            <a:r>
              <a:rPr lang="nb-NO" dirty="0"/>
              <a:t>LHL er en demokratisk oppbygd medlemsorganisasjon, der det er medlemmene gjennom landsmøtet som bestemmer hva LHL skal mene om ulike politiske saker. </a:t>
            </a:r>
          </a:p>
          <a:p>
            <a:pPr marL="0" indent="0">
              <a:buFontTx/>
              <a:buNone/>
            </a:pPr>
            <a:endParaRPr lang="nb-NO" dirty="0"/>
          </a:p>
          <a:p>
            <a:pPr marL="171450" indent="-171450">
              <a:buFontTx/>
              <a:buChar char="-"/>
            </a:pPr>
            <a:r>
              <a:rPr lang="nb-NO" dirty="0"/>
              <a:t>Det gjør at det er de som rammes av sykdom og deres pårørende som gjør prioriteringer og setter retning for hva hele organisasjonen skal jobbe med, både tillitsvalgte og ansatte. </a:t>
            </a:r>
          </a:p>
          <a:p>
            <a:pPr marL="0" indent="0">
              <a:buFontTx/>
              <a:buNone/>
            </a:pPr>
            <a:endParaRPr lang="nb-NO" dirty="0"/>
          </a:p>
          <a:p>
            <a:pPr marL="171450" indent="-171450">
              <a:buFontTx/>
              <a:buChar char="-"/>
            </a:pPr>
            <a:r>
              <a:rPr lang="nb-NO" dirty="0"/>
              <a:t>Det viktigste politiske dokument er Interessepolitisk program. Dette vedtas for en treårsperiode på landsmøtet. Det er en form for «bibel» i det politiske arbeidet, som definerer hva LHL mener om en rekke temaer. Det betyr at dersom man er i tvil om hva LHL skal mene i en konkret sak, så kan man se i det interessepolitiske programmet og lete etter retning som kan hjelpe på veien når man skal lande et standpunkt. </a:t>
            </a:r>
          </a:p>
          <a:p>
            <a:pPr marL="0" indent="0">
              <a:buFontTx/>
              <a:buNone/>
            </a:pPr>
            <a:endParaRPr lang="nb-NO" dirty="0"/>
          </a:p>
          <a:p>
            <a:pPr marL="171450" indent="-171450">
              <a:buFontTx/>
              <a:buChar char="-"/>
            </a:pPr>
            <a:r>
              <a:rPr lang="nb-NO" dirty="0"/>
              <a:t>Men programmet er veldig omfattende, og det er nærmest umulig å lykkes med å få gjennomslag for alt som står der gjennom en periode på tre år. </a:t>
            </a:r>
          </a:p>
          <a:p>
            <a:pPr marL="0" indent="0">
              <a:buFontTx/>
              <a:buNone/>
            </a:pPr>
            <a:endParaRPr lang="nb-NO" dirty="0"/>
          </a:p>
          <a:p>
            <a:pPr marL="171450" indent="-171450">
              <a:buFontTx/>
              <a:buChar char="-"/>
            </a:pPr>
            <a:r>
              <a:rPr lang="nb-NO" dirty="0"/>
              <a:t>Det er derfor også vedtatt egne politiske uttalelser på </a:t>
            </a:r>
            <a:r>
              <a:rPr lang="nb-NO" dirty="0" err="1"/>
              <a:t>LHLs</a:t>
            </a:r>
            <a:r>
              <a:rPr lang="nb-NO" dirty="0"/>
              <a:t> diagnoseområder. Disse ble vedtatt på landsmøtet i 2023, og inneholder konkrete politiske krav på områdene: Hjerte, lunge, hjerneslag og afasi og astma og allergi. I tillegg er det vedtatt en egen uttalelse om pårørende. </a:t>
            </a:r>
          </a:p>
          <a:p>
            <a:pPr marL="0" indent="0">
              <a:buFontTx/>
              <a:buNone/>
            </a:pPr>
            <a:endParaRPr lang="nb-NO" dirty="0"/>
          </a:p>
          <a:p>
            <a:pPr marL="171450" indent="-171450">
              <a:buFontTx/>
              <a:buChar char="-"/>
            </a:pPr>
            <a:r>
              <a:rPr lang="nb-NO" dirty="0"/>
              <a:t>Jeg skal komme tilbake til innholdet både i interessepolitisk plattform og uttalelse senere i presentasjonene. </a:t>
            </a:r>
          </a:p>
          <a:p>
            <a:pPr marL="171450" indent="-171450">
              <a:buFontTx/>
              <a:buChar char="-"/>
            </a:pPr>
            <a:endParaRPr lang="nb-NO" dirty="0"/>
          </a:p>
        </p:txBody>
      </p:sp>
      <p:sp>
        <p:nvSpPr>
          <p:cNvPr id="4" name="Plassholder for lysbildenummer 3"/>
          <p:cNvSpPr>
            <a:spLocks noGrp="1"/>
          </p:cNvSpPr>
          <p:nvPr>
            <p:ph type="sldNum" sz="quarter" idx="5"/>
          </p:nvPr>
        </p:nvSpPr>
        <p:spPr/>
        <p:txBody>
          <a:bodyPr/>
          <a:lstStyle/>
          <a:p>
            <a:fld id="{2E9C6259-31FE-5348-9D95-0C86CA520D5E}" type="slidenum">
              <a:rPr lang="nb-NO" smtClean="0"/>
              <a:t>3</a:t>
            </a:fld>
            <a:endParaRPr lang="nb-NO"/>
          </a:p>
        </p:txBody>
      </p:sp>
    </p:spTree>
    <p:extLst>
      <p:ext uri="{BB962C8B-B14F-4D97-AF65-F5344CB8AC3E}">
        <p14:creationId xmlns:p14="http://schemas.microsoft.com/office/powerpoint/2010/main" val="2694572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Tx/>
              <a:buChar char="-"/>
            </a:pPr>
            <a:r>
              <a:rPr lang="nb-NO" dirty="0"/>
              <a:t>De neste årene og tiårene vil en rekke eksterne faktorer påvirke LHL og vår organisasjon, både når det gjelder driften av den frivillige delene og på hvordan pasientene i Norge vil rammes av endringer, som LHL som pasientorganisasjon må ta fatt i på vegne av medlemmene. </a:t>
            </a:r>
          </a:p>
          <a:p>
            <a:pPr marL="0" indent="0">
              <a:buFontTx/>
              <a:buNone/>
            </a:pPr>
            <a:endParaRPr lang="nb-NO" dirty="0"/>
          </a:p>
          <a:p>
            <a:pPr marL="171450" indent="-171450">
              <a:buFontTx/>
              <a:buChar char="-"/>
            </a:pPr>
            <a:r>
              <a:rPr lang="nb-NO" dirty="0"/>
              <a:t>Det er særlig tre store samfunnstrender som vil ha betydning: </a:t>
            </a:r>
          </a:p>
          <a:p>
            <a:pPr marL="171450" indent="-171450">
              <a:buFontTx/>
              <a:buChar char="-"/>
            </a:pPr>
            <a:endParaRPr lang="nb-NO" dirty="0"/>
          </a:p>
          <a:p>
            <a:pPr marL="228600" indent="-228600">
              <a:buFontTx/>
              <a:buAutoNum type="arabicPeriod"/>
            </a:pPr>
            <a:r>
              <a:rPr lang="nb-NO" dirty="0"/>
              <a:t>Demografisk utvikling: Vi blir stadig eldre i Norge, og de nest årene vil etterkrigsgenerasjonen (som var stor) komme i en alder der de står utenfor arbeidslivet og der livsstilssykdommer kommer til å gjøre at flere får behov for helsehjelp. </a:t>
            </a:r>
          </a:p>
          <a:p>
            <a:pPr marL="0" indent="0">
              <a:buFontTx/>
              <a:buNone/>
            </a:pPr>
            <a:r>
              <a:rPr lang="nb-NO" dirty="0"/>
              <a:t>Dette kommer til å utfordre helsetjenesten i Norge, både ute i kommunene og i spesialisthelsetjenesten. Vi får en mindre andel av befolkningen i </a:t>
            </a:r>
            <a:r>
              <a:rPr lang="nb-NO" dirty="0" err="1"/>
              <a:t>yrkesfør</a:t>
            </a:r>
            <a:r>
              <a:rPr lang="nb-NO" dirty="0"/>
              <a:t> alder og flere med behov for hjelp, vi står derfor ovenfor en helsepersonellkrise. Vi ser den allerede både med mangel på sykepleiere og fastleger. Derfor er det nå igangsatt et stor arbeid med både Helsepersonellkommisjonen og Sykehusutvalget, som har levert faglige råd om hvordan situasjonen kan løses. De peker på flere avgjørende grep som må gjøres: Både må det flyttes oppgaver fra spesialiteter og nedover i hierarkiet, og vi står ovenfor større strukturelle endringer sykehusene. Både med diskusjoner om lokalsykehus og funksjonsfordelinger. Vi ser det allerede. Dette kommer også til å utfordre oss i LHL, rundt hva vi kan akseptere og ikke akseptere av endringer, både sentralt og lokalt. </a:t>
            </a:r>
          </a:p>
          <a:p>
            <a:pPr marL="0" indent="0">
              <a:buFontTx/>
              <a:buNone/>
            </a:pPr>
            <a:endParaRPr lang="nb-NO" dirty="0"/>
          </a:p>
          <a:p>
            <a:pPr marL="0" indent="0">
              <a:buFontTx/>
              <a:buNone/>
            </a:pPr>
            <a:r>
              <a:rPr lang="nb-NO" dirty="0"/>
              <a:t>2. Sentralisering: Vi ser flyttestrømmer i landet vårt i retning av storbyer og større regionale byer. Dette vil forsterke diskusjonene om strukturendringer i både kommunenes oppgaver og sykehusene. En mindre andel av befolkningen vil bo utenfor byområder, noe som både reduserer behovet for så desentralisert struktur og som gjør det vanskeligere å rekruttere fagfolk. Men allikevel vil det jo både folk i hele det ganske land, som har behov for hjelp, oppfølging og nærhet til helsetjenester. Det er derfor grunn til å tro at denne trenden også vil stå sentralt i diskusjonene i årene fremover, og også utfordre oss i LHL om hvilket tilbud vi skal ha hvor – kanskje særlig innen akuttberedskap. </a:t>
            </a:r>
          </a:p>
          <a:p>
            <a:pPr marL="0" indent="0">
              <a:buFontTx/>
              <a:buNone/>
            </a:pPr>
            <a:endParaRPr lang="nb-NO" dirty="0"/>
          </a:p>
          <a:p>
            <a:pPr marL="0" indent="0">
              <a:buFontTx/>
              <a:buNone/>
            </a:pPr>
            <a:r>
              <a:rPr lang="nb-NO" dirty="0"/>
              <a:t>3. Klimaendringen: Klimaendringene er her, og vil i årene som kommer bare forsterke seg. For LHL kommer det til å utfordre oss på mange området. Et av disse er at klimaendringene og varmere temperatur og hetebølger vil ramme våre diagnosegrupper særlig hardt. De som allerede har en kronisk sykdom vil være de som i størst grad kan rammes i egen helse som følge av klimaendringene, og det er grunn til å tenke at de kan slå ut i forverring for lungesyke og at vi kan få flere hjerteinfarkt som følge av hetebølger. Derfor har </a:t>
            </a:r>
            <a:r>
              <a:rPr lang="nb-NO" dirty="0" err="1"/>
              <a:t>LHLs</a:t>
            </a:r>
            <a:r>
              <a:rPr lang="nb-NO" dirty="0"/>
              <a:t> medlemsgrupper en ren egeninteresse i at endringene blir minst mulige. Et annet område dette kan ramme er at økt ekstremvær kan ramme akuttberedskapen, både på vei og i luft. For </a:t>
            </a:r>
            <a:r>
              <a:rPr lang="nb-NO" dirty="0" err="1"/>
              <a:t>LHLs</a:t>
            </a:r>
            <a:r>
              <a:rPr lang="nb-NO" dirty="0"/>
              <a:t> som organiserer grupper der sykdom kan ramme brått, f.eks. ved infarkt eller hjerneslag, så vil tilpasning av den akuttmedisinske beredskapen som følge av klimaendringene bli helt vesentlig i årene fremover. Vi må sørge for at våre pasientgrupper rammes minst mulig. </a:t>
            </a:r>
          </a:p>
          <a:p>
            <a:pPr marL="0" indent="0">
              <a:buFontTx/>
              <a:buNone/>
            </a:pPr>
            <a:endParaRPr lang="nb-NO" dirty="0"/>
          </a:p>
          <a:p>
            <a:pPr marL="0" indent="0">
              <a:buFontTx/>
              <a:buNone/>
            </a:pPr>
            <a:r>
              <a:rPr lang="nb-NO" dirty="0"/>
              <a:t>Disse megatrendene vil komme til å prege både verden og Norge i tiårene fremover. LHL vil ikke være uberørt av konsekvensene av disse, men de gir oss også store muligheter. Vi kan både være en relevant organisasjon, som bidrar inn i debattene og kommer med konstruktive løsninger, men det kan også bidra til å gi LHL et løft. Om vi ser på antall «eldre» i Norge så vil antall personer rover 70 år øke med flere hundre tusen de neste tiårene. Det er det dessverre sånn at sammenhengen mellom alder og våre sykdomsdiagnoser er ganske sterk, for de er livsstilssykdommer. Men det betyr også at antall potensielle LHL medlemmer øker voldsomt fremover, og det blir vår jobb å gi disse en tilhørighet og tilknytning til LHL – både gjennom det politiske arbeidet og gjennom aktivitet rundt om i hele landet. </a:t>
            </a:r>
          </a:p>
        </p:txBody>
      </p:sp>
      <p:sp>
        <p:nvSpPr>
          <p:cNvPr id="4" name="Plassholder for lysbildenummer 3"/>
          <p:cNvSpPr>
            <a:spLocks noGrp="1"/>
          </p:cNvSpPr>
          <p:nvPr>
            <p:ph type="sldNum" sz="quarter" idx="5"/>
          </p:nvPr>
        </p:nvSpPr>
        <p:spPr/>
        <p:txBody>
          <a:bodyPr/>
          <a:lstStyle/>
          <a:p>
            <a:fld id="{2E9C6259-31FE-5348-9D95-0C86CA520D5E}" type="slidenum">
              <a:rPr lang="nb-NO" smtClean="0"/>
              <a:t>4</a:t>
            </a:fld>
            <a:endParaRPr lang="nb-NO"/>
          </a:p>
        </p:txBody>
      </p:sp>
    </p:spTree>
    <p:extLst>
      <p:ext uri="{BB962C8B-B14F-4D97-AF65-F5344CB8AC3E}">
        <p14:creationId xmlns:p14="http://schemas.microsoft.com/office/powerpoint/2010/main" val="1169097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I </a:t>
            </a:r>
            <a:r>
              <a:rPr lang="nb-NO" dirty="0" err="1"/>
              <a:t>LHLs</a:t>
            </a:r>
            <a:r>
              <a:rPr lang="nb-NO" dirty="0"/>
              <a:t> interessepolitisk program staker vi ut kursen for våre standpunkt på en lang rekke temaer. </a:t>
            </a:r>
          </a:p>
          <a:p>
            <a:endParaRPr lang="nb-NO" dirty="0"/>
          </a:p>
          <a:p>
            <a:pPr marL="228600" indent="-228600">
              <a:buAutoNum type="arabicPeriod"/>
            </a:pPr>
            <a:r>
              <a:rPr lang="nb-NO" dirty="0"/>
              <a:t>Vi må sørge for at frivilligheten har best mulig betingelser til å drive sin aktivitet, både gjennom godt samarbeid med kommuner og andre aktører, og gjennom sterke støtteordninger. Vi vet det er helt avgjørende for at frivilligheten i Norge skal fortsette i blomstre. </a:t>
            </a:r>
          </a:p>
          <a:p>
            <a:pPr marL="228600" indent="-228600">
              <a:buAutoNum type="arabicPeriod"/>
            </a:pPr>
            <a:r>
              <a:rPr lang="nb-NO" dirty="0"/>
              <a:t>Våre diagnoser kan i veldig stor grad forhindres gjennom forebygging, og bedre folkehelse. Derfor skal LHL være en sterk pådriver for tiltak som bidrar til bedre kosthold, mer fysisk aktivitet og røykeslutt, både nasjonalt og rundt om i kommunene. </a:t>
            </a:r>
          </a:p>
          <a:p>
            <a:pPr marL="228600" indent="-228600">
              <a:buAutoNum type="arabicPeriod"/>
            </a:pPr>
            <a:r>
              <a:rPr lang="nb-NO" dirty="0"/>
              <a:t>Vi vet at når sykdom rammer er vi avhengig av en helsetjeneste som fungerer. Med nok fagfolk, nok økonomiske ressurser, best mulig utstyr og kortes mulig ventetider før behandling. LHL skal derfor være en sterk forsvarer av et solid finansiert offentlig helsevesen. Som sørger for at du får hjelp, når du trenger det. </a:t>
            </a:r>
          </a:p>
          <a:p>
            <a:pPr marL="228600" indent="-228600">
              <a:buAutoNum type="arabicPeriod"/>
            </a:pPr>
            <a:r>
              <a:rPr lang="nb-NO" dirty="0"/>
              <a:t>Når akutt sykdom har rammet er behovet stort for å komme raskest mulig på beina og tilbake til et mest mulig normalt liv. Dessverre vet vi at rehabiliteringstilbudet ikke er godt nok, verken i kommunene eller sykehusene. LHL skal derfor være den fremste pasientorganisasjonen når det gjelder krav om bedre rehabiliteringstilbud. Vi må få på plass nok kompetanse og kapasitet. </a:t>
            </a:r>
          </a:p>
          <a:p>
            <a:pPr marL="228600" indent="-228600">
              <a:buAutoNum type="arabicPeriod"/>
            </a:pPr>
            <a:r>
              <a:rPr lang="nb-NO" dirty="0"/>
              <a:t>Siden starten har LHL kjempet for bedre rettigheter for pasientene. Den kampen fortsetter i dag, til tross for at helsetjenesten i dag er en helt annen enn for 80 år siden. Nå må vi sørge for at pasientene har rett på rask behandling og tilgang på de mest moderne legemidlene og behandlingsformene. </a:t>
            </a:r>
            <a:r>
              <a:rPr lang="nb-NO" dirty="0" err="1"/>
              <a:t>F.eks</a:t>
            </a:r>
            <a:r>
              <a:rPr lang="nb-NO" dirty="0"/>
              <a:t> er behandlingstiden for å få nye legemidler offentlig finansiert alt for lang, også sammenlignet med våre naboland, derfor jobber LHL mye med å få ventetiden ned for pasientene. </a:t>
            </a:r>
          </a:p>
          <a:p>
            <a:pPr marL="228600" indent="-228600">
              <a:buAutoNum type="arabicPeriod"/>
            </a:pPr>
            <a:r>
              <a:rPr lang="nb-NO" dirty="0"/>
              <a:t>Mange som er rammet av våre diagnoser rammes også av uførhet eller sliter med vanskelig økonomi. Derfor må LHL fortsette å jobbe for mest mulig pensjonsrettigheter og at alle får en trygd å leve av. Vi kan verken akseptere sosiale forskjeller i helsetjenesten eller at de som rammes av sykdom også rammes av fattigdom. Som LHL kjempet for </a:t>
            </a:r>
            <a:r>
              <a:rPr lang="nb-NO" dirty="0" err="1"/>
              <a:t>ettertrygd</a:t>
            </a:r>
            <a:r>
              <a:rPr lang="nb-NO" dirty="0"/>
              <a:t> etter tuberkulose fortsetter vi nå kampen for bedre rettigheter og trygd. </a:t>
            </a:r>
          </a:p>
          <a:p>
            <a:pPr marL="228600" indent="-228600">
              <a:buAutoNum type="arabicPeriod"/>
            </a:pPr>
            <a:r>
              <a:rPr lang="nb-NO" dirty="0"/>
              <a:t>En av </a:t>
            </a:r>
            <a:r>
              <a:rPr lang="nb-NO" dirty="0" err="1"/>
              <a:t>LHLs</a:t>
            </a:r>
            <a:r>
              <a:rPr lang="nb-NO" dirty="0"/>
              <a:t> verdier er solidaritet. Den kjenner ingen landegrenser. LHL har derfor drevet bistandsarbeid i flere tiår, nå gjennom en egen stiftelse. Og når regjeringer ikke sørger for å holde bistanden til internasjonalt helsearbeid oppe, så løfter LHL stemmen og sier i fra. Det skal vi fortsette med. </a:t>
            </a:r>
          </a:p>
        </p:txBody>
      </p:sp>
      <p:sp>
        <p:nvSpPr>
          <p:cNvPr id="4" name="Plassholder for lysbildenummer 3"/>
          <p:cNvSpPr>
            <a:spLocks noGrp="1"/>
          </p:cNvSpPr>
          <p:nvPr>
            <p:ph type="sldNum" sz="quarter" idx="5"/>
          </p:nvPr>
        </p:nvSpPr>
        <p:spPr/>
        <p:txBody>
          <a:bodyPr/>
          <a:lstStyle/>
          <a:p>
            <a:fld id="{2E9C6259-31FE-5348-9D95-0C86CA520D5E}" type="slidenum">
              <a:rPr lang="nb-NO" smtClean="0"/>
              <a:t>5</a:t>
            </a:fld>
            <a:endParaRPr lang="nb-NO"/>
          </a:p>
        </p:txBody>
      </p:sp>
    </p:spTree>
    <p:extLst>
      <p:ext uri="{BB962C8B-B14F-4D97-AF65-F5344CB8AC3E}">
        <p14:creationId xmlns:p14="http://schemas.microsoft.com/office/powerpoint/2010/main" val="2311965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a:t>LHLs</a:t>
            </a:r>
            <a:r>
              <a:rPr lang="nb-NO" dirty="0"/>
              <a:t> landsmøte 2023 vedtok som sagt egne uttalelser på våre diagnoseområder. </a:t>
            </a:r>
          </a:p>
          <a:p>
            <a:endParaRPr lang="nb-NO" dirty="0"/>
          </a:p>
          <a:p>
            <a:r>
              <a:rPr lang="nb-NO" dirty="0"/>
              <a:t>I hver av disse uttalelsene er det en rekke politiske krav, som </a:t>
            </a:r>
            <a:r>
              <a:rPr lang="nb-NO" dirty="0" err="1"/>
              <a:t>f.eks</a:t>
            </a:r>
            <a:r>
              <a:rPr lang="nb-NO" dirty="0"/>
              <a:t>: (velg ut noen som du vil trekke frem) </a:t>
            </a:r>
          </a:p>
          <a:p>
            <a:endParaRPr lang="nb-NO" dirty="0"/>
          </a:p>
          <a:p>
            <a:r>
              <a:rPr lang="nb-NO" dirty="0"/>
              <a:t>Hjerte: </a:t>
            </a:r>
          </a:p>
          <a:p>
            <a:pPr algn="l">
              <a:buFont typeface="Arial" panose="020B0604020202020204" pitchFamily="34" charset="0"/>
              <a:buChar char="•"/>
            </a:pPr>
            <a:r>
              <a:rPr lang="nb-NO" b="0" i="0" dirty="0">
                <a:solidFill>
                  <a:srgbClr val="333333"/>
                </a:solidFill>
                <a:effectLst/>
                <a:latin typeface="Open Sans" panose="020B0606030504020204" pitchFamily="34" charset="0"/>
              </a:rPr>
              <a:t>LHL krever innføring av fysisk aktivitet i barnehager, skoler og arbeidslivet </a:t>
            </a:r>
          </a:p>
          <a:p>
            <a:pPr algn="l">
              <a:buFont typeface="Arial" panose="020B0604020202020204" pitchFamily="34" charset="0"/>
              <a:buChar char="•"/>
            </a:pPr>
            <a:r>
              <a:rPr lang="nb-NO" b="0" i="0" dirty="0">
                <a:solidFill>
                  <a:srgbClr val="333333"/>
                </a:solidFill>
                <a:effectLst/>
                <a:latin typeface="Open Sans" panose="020B0606030504020204" pitchFamily="34" charset="0"/>
              </a:rPr>
              <a:t>LHL krever at Regjeringen innfører en sunn skatteveksling </a:t>
            </a:r>
          </a:p>
          <a:p>
            <a:pPr algn="l">
              <a:buFont typeface="Arial" panose="020B0604020202020204" pitchFamily="34" charset="0"/>
              <a:buChar char="•"/>
            </a:pPr>
            <a:r>
              <a:rPr lang="nb-NO" b="0" i="0" dirty="0">
                <a:solidFill>
                  <a:srgbClr val="333333"/>
                </a:solidFill>
                <a:effectLst/>
                <a:latin typeface="Open Sans" panose="020B0606030504020204" pitchFamily="34" charset="0"/>
              </a:rPr>
              <a:t>LHL krever raskere behandling av pasienter med hjertesykdommer </a:t>
            </a:r>
          </a:p>
          <a:p>
            <a:pPr algn="l">
              <a:buFont typeface="Arial" panose="020B0604020202020204" pitchFamily="34" charset="0"/>
              <a:buChar char="•"/>
            </a:pPr>
            <a:r>
              <a:rPr lang="nb-NO" b="0" i="0" dirty="0">
                <a:solidFill>
                  <a:srgbClr val="333333"/>
                </a:solidFill>
                <a:effectLst/>
                <a:latin typeface="Open Sans" panose="020B0606030504020204" pitchFamily="34" charset="0"/>
              </a:rPr>
              <a:t>LHL krever flere hjertemedisinske poliklinikker og bedre kapasitet </a:t>
            </a:r>
          </a:p>
          <a:p>
            <a:pPr algn="l">
              <a:buFont typeface="Arial" panose="020B0604020202020204" pitchFamily="34" charset="0"/>
              <a:buChar char="•"/>
            </a:pPr>
            <a:r>
              <a:rPr lang="nb-NO" b="0" i="0" dirty="0">
                <a:solidFill>
                  <a:srgbClr val="333333"/>
                </a:solidFill>
                <a:effectLst/>
                <a:latin typeface="Open Sans" panose="020B0606030504020204" pitchFamily="34" charset="0"/>
              </a:rPr>
              <a:t>LHL krever effektiv godkjenning av nye legemidler for hjertepasienter </a:t>
            </a:r>
          </a:p>
          <a:p>
            <a:endParaRPr lang="nb-NO" dirty="0"/>
          </a:p>
          <a:p>
            <a:r>
              <a:rPr lang="nb-NO" dirty="0"/>
              <a:t>Lunge: </a:t>
            </a:r>
          </a:p>
          <a:p>
            <a:pPr algn="l">
              <a:buFont typeface="Arial" panose="020B0604020202020204" pitchFamily="34" charset="0"/>
              <a:buChar char="•"/>
            </a:pPr>
            <a:r>
              <a:rPr lang="nb-NO" b="0" i="0" dirty="0">
                <a:solidFill>
                  <a:srgbClr val="333333"/>
                </a:solidFill>
                <a:effectLst/>
                <a:latin typeface="Open Sans" panose="020B0606030504020204" pitchFamily="34" charset="0"/>
              </a:rPr>
              <a:t>LHL oppfordrer Regjeringen til å innføre et pakkeforløp for kols-pasienter </a:t>
            </a:r>
          </a:p>
          <a:p>
            <a:pPr algn="l">
              <a:buFont typeface="Arial" panose="020B0604020202020204" pitchFamily="34" charset="0"/>
              <a:buChar char="•"/>
            </a:pPr>
            <a:r>
              <a:rPr lang="nb-NO" b="0" i="0" dirty="0">
                <a:solidFill>
                  <a:srgbClr val="333333"/>
                </a:solidFill>
                <a:effectLst/>
                <a:latin typeface="Open Sans" panose="020B0606030504020204" pitchFamily="34" charset="0"/>
              </a:rPr>
              <a:t>LHL ønsker en sertifiseringsordning for gjennomføring av spirometriundersøkelser </a:t>
            </a:r>
          </a:p>
          <a:p>
            <a:pPr algn="l">
              <a:buFont typeface="Arial" panose="020B0604020202020204" pitchFamily="34" charset="0"/>
              <a:buChar char="•"/>
            </a:pPr>
            <a:r>
              <a:rPr lang="nb-NO" b="0" i="0" dirty="0">
                <a:solidFill>
                  <a:srgbClr val="333333"/>
                </a:solidFill>
                <a:effectLst/>
                <a:latin typeface="Open Sans" panose="020B0606030504020204" pitchFamily="34" charset="0"/>
              </a:rPr>
              <a:t>LHL krever at refusjon for oksygensbehandling ved utenlandsreise går fra leverandør til HELFO </a:t>
            </a:r>
          </a:p>
          <a:p>
            <a:pPr algn="l">
              <a:buFont typeface="Arial" panose="020B0604020202020204" pitchFamily="34" charset="0"/>
              <a:buChar char="•"/>
            </a:pPr>
            <a:r>
              <a:rPr lang="nb-NO" b="0" i="0" dirty="0">
                <a:solidFill>
                  <a:srgbClr val="333333"/>
                </a:solidFill>
                <a:effectLst/>
                <a:latin typeface="Open Sans" panose="020B0606030504020204" pitchFamily="34" charset="0"/>
              </a:rPr>
              <a:t>LHL krever at </a:t>
            </a:r>
            <a:r>
              <a:rPr lang="nb-NO" b="0" i="0" dirty="0" err="1">
                <a:solidFill>
                  <a:srgbClr val="333333"/>
                </a:solidFill>
                <a:effectLst/>
                <a:latin typeface="Open Sans" panose="020B0606030504020204" pitchFamily="34" charset="0"/>
              </a:rPr>
              <a:t>pneumokokkvaksiner</a:t>
            </a:r>
            <a:r>
              <a:rPr lang="nb-NO" b="0" i="0" dirty="0">
                <a:solidFill>
                  <a:srgbClr val="333333"/>
                </a:solidFill>
                <a:effectLst/>
                <a:latin typeface="Open Sans" panose="020B0606030504020204" pitchFamily="34" charset="0"/>
              </a:rPr>
              <a:t> gis på blå resept </a:t>
            </a:r>
          </a:p>
          <a:p>
            <a:pPr algn="l">
              <a:buFont typeface="Arial" panose="020B0604020202020204" pitchFamily="34" charset="0"/>
              <a:buChar char="•"/>
            </a:pPr>
            <a:r>
              <a:rPr lang="nb-NO" b="0" i="0" dirty="0">
                <a:solidFill>
                  <a:srgbClr val="333333"/>
                </a:solidFill>
                <a:effectLst/>
                <a:latin typeface="Open Sans" panose="020B0606030504020204" pitchFamily="34" charset="0"/>
              </a:rPr>
              <a:t>LHL ber Regjeringen utrede en ny ordning for godkjennelse av nye legemidler og behandlingsmetoder for lungesyke</a:t>
            </a:r>
          </a:p>
          <a:p>
            <a:pPr algn="l">
              <a:buFont typeface="Arial" panose="020B0604020202020204" pitchFamily="34" charset="0"/>
              <a:buChar char="•"/>
            </a:pPr>
            <a:r>
              <a:rPr lang="nb-NO" b="0" i="0" dirty="0">
                <a:solidFill>
                  <a:srgbClr val="333333"/>
                </a:solidFill>
                <a:effectLst/>
                <a:latin typeface="Open Sans" panose="020B0606030504020204" pitchFamily="34" charset="0"/>
              </a:rPr>
              <a:t>LHL krever at alle som får kolsdiagnosen må få et første rehabiliteringsopphold så raskt som mulig og med oppfølging minimum annethvert år</a:t>
            </a:r>
          </a:p>
          <a:p>
            <a:pPr algn="l">
              <a:buFont typeface="Arial" panose="020B0604020202020204" pitchFamily="34" charset="0"/>
              <a:buChar char="•"/>
            </a:pPr>
            <a:r>
              <a:rPr lang="nb-NO" b="0" i="0" dirty="0">
                <a:solidFill>
                  <a:srgbClr val="333333"/>
                </a:solidFill>
                <a:effectLst/>
                <a:latin typeface="Open Sans" panose="020B0606030504020204" pitchFamily="34" charset="0"/>
              </a:rPr>
              <a:t>LHL krever at alle personer med kols må få tilgang til tilpasset trening med oppfølging av fysioterapeut, for treningen er livsviktig for alle med lungesykdommer  </a:t>
            </a:r>
          </a:p>
          <a:p>
            <a:pPr algn="l">
              <a:buFont typeface="Arial" panose="020B0604020202020204" pitchFamily="34" charset="0"/>
              <a:buChar char="•"/>
            </a:pPr>
            <a:endParaRPr lang="nb-NO" b="0" i="0" dirty="0">
              <a:solidFill>
                <a:srgbClr val="333333"/>
              </a:solidFill>
              <a:effectLst/>
              <a:latin typeface="Open Sans" panose="020B0606030504020204" pitchFamily="34" charset="0"/>
            </a:endParaRPr>
          </a:p>
          <a:p>
            <a:pPr algn="l">
              <a:buFont typeface="Arial" panose="020B0604020202020204" pitchFamily="34" charset="0"/>
              <a:buNone/>
            </a:pPr>
            <a:r>
              <a:rPr lang="nb-NO" b="0" i="0" dirty="0">
                <a:solidFill>
                  <a:srgbClr val="333333"/>
                </a:solidFill>
                <a:effectLst/>
                <a:latin typeface="Open Sans" panose="020B0606030504020204" pitchFamily="34" charset="0"/>
              </a:rPr>
              <a:t>Hjerneslag og afasi: </a:t>
            </a:r>
          </a:p>
          <a:p>
            <a:pPr algn="l">
              <a:buFont typeface="Arial" panose="020B0604020202020204" pitchFamily="34" charset="0"/>
              <a:buChar char="•"/>
            </a:pPr>
            <a:r>
              <a:rPr lang="nb-NO" b="0" i="0" dirty="0">
                <a:solidFill>
                  <a:srgbClr val="333333"/>
                </a:solidFill>
                <a:effectLst/>
                <a:latin typeface="Open Sans" panose="020B0606030504020204" pitchFamily="34" charset="0"/>
              </a:rPr>
              <a:t>LHL ønsker en forsterket symptomkampanje på hjerneslag som utvides med «Se» slik at den omfatter «Prate, Smile, Løfte og Se» </a:t>
            </a:r>
          </a:p>
          <a:p>
            <a:pPr algn="l">
              <a:buFont typeface="Arial" panose="020B0604020202020204" pitchFamily="34" charset="0"/>
              <a:buChar char="•"/>
            </a:pPr>
            <a:r>
              <a:rPr lang="nb-NO" b="0" i="0" dirty="0">
                <a:solidFill>
                  <a:srgbClr val="333333"/>
                </a:solidFill>
                <a:effectLst/>
                <a:latin typeface="Open Sans" panose="020B0606030504020204" pitchFamily="34" charset="0"/>
              </a:rPr>
              <a:t>LHL krever oppstart av arbeidet med en rehabiliteringsreform </a:t>
            </a:r>
          </a:p>
          <a:p>
            <a:pPr algn="l">
              <a:buFont typeface="Arial" panose="020B0604020202020204" pitchFamily="34" charset="0"/>
              <a:buChar char="•"/>
            </a:pPr>
            <a:r>
              <a:rPr lang="nb-NO" b="0" i="0" dirty="0">
                <a:solidFill>
                  <a:srgbClr val="333333"/>
                </a:solidFill>
                <a:effectLst/>
                <a:latin typeface="Open Sans" panose="020B0606030504020204" pitchFamily="34" charset="0"/>
              </a:rPr>
              <a:t>LHL krever en endring av helse- og omsorgstjenesteloven slik at logopeder blir en skal-tjeneste i kommunene </a:t>
            </a:r>
          </a:p>
          <a:p>
            <a:pPr algn="l">
              <a:buFont typeface="Arial" panose="020B0604020202020204" pitchFamily="34" charset="0"/>
              <a:buChar char="•"/>
            </a:pPr>
            <a:r>
              <a:rPr lang="nb-NO" b="0" i="0" dirty="0">
                <a:solidFill>
                  <a:srgbClr val="333333"/>
                </a:solidFill>
                <a:effectLst/>
                <a:latin typeface="Open Sans" panose="020B0606030504020204" pitchFamily="34" charset="0"/>
              </a:rPr>
              <a:t>LHL etterlyser pilotprosjekter med hjerneskadekoordinatorer som følger opp både pasienter og pårørende</a:t>
            </a:r>
          </a:p>
          <a:p>
            <a:pPr algn="l">
              <a:buFont typeface="Arial" panose="020B0604020202020204" pitchFamily="34" charset="0"/>
              <a:buChar char="•"/>
            </a:pPr>
            <a:r>
              <a:rPr lang="nb-NO" b="0" i="0" dirty="0">
                <a:solidFill>
                  <a:srgbClr val="333333"/>
                </a:solidFill>
                <a:effectLst/>
                <a:latin typeface="Open Sans" panose="020B0606030504020204" pitchFamily="34" charset="0"/>
              </a:rPr>
              <a:t>LHL ønsker midler til et pilotprosjekt for registrering av personer i alderen 0–18 år i regi av Norsk hjerneslagregister (et kvalitetsregister for slagrammede barn) </a:t>
            </a:r>
          </a:p>
          <a:p>
            <a:pPr algn="l">
              <a:buFont typeface="Arial" panose="020B0604020202020204" pitchFamily="34" charset="0"/>
              <a:buNone/>
            </a:pPr>
            <a:endParaRPr lang="nb-NO" b="0" i="0" dirty="0">
              <a:solidFill>
                <a:srgbClr val="333333"/>
              </a:solidFill>
              <a:effectLst/>
              <a:latin typeface="Open Sans" panose="020B0606030504020204" pitchFamily="34" charset="0"/>
            </a:endParaRPr>
          </a:p>
          <a:p>
            <a:pPr algn="l">
              <a:buFont typeface="Arial" panose="020B0604020202020204" pitchFamily="34" charset="0"/>
              <a:buNone/>
            </a:pPr>
            <a:r>
              <a:rPr lang="nb-NO" b="0" i="0" dirty="0">
                <a:solidFill>
                  <a:srgbClr val="333333"/>
                </a:solidFill>
                <a:effectLst/>
                <a:latin typeface="Open Sans" panose="020B0606030504020204" pitchFamily="34" charset="0"/>
              </a:rPr>
              <a:t>Astma og allergi: </a:t>
            </a:r>
          </a:p>
          <a:p>
            <a:pPr algn="l">
              <a:buFont typeface="Arial" panose="020B0604020202020204" pitchFamily="34" charset="0"/>
              <a:buChar char="•"/>
            </a:pPr>
            <a:r>
              <a:rPr lang="nb-NO" b="0" i="0" dirty="0">
                <a:solidFill>
                  <a:srgbClr val="333333"/>
                </a:solidFill>
                <a:effectLst/>
                <a:latin typeface="Open Sans" panose="020B0606030504020204" pitchFamily="34" charset="0"/>
              </a:rPr>
              <a:t>LHL krever et godt inneklima for barn gjennom bedre vedlikehold av skoler og barnehager </a:t>
            </a:r>
          </a:p>
          <a:p>
            <a:pPr algn="l">
              <a:buFont typeface="Arial" panose="020B0604020202020204" pitchFamily="34" charset="0"/>
              <a:buChar char="•"/>
            </a:pPr>
            <a:r>
              <a:rPr lang="nb-NO" b="0" i="0" dirty="0">
                <a:solidFill>
                  <a:srgbClr val="333333"/>
                </a:solidFill>
                <a:effectLst/>
                <a:latin typeface="Open Sans" panose="020B0606030504020204" pitchFamily="34" charset="0"/>
              </a:rPr>
              <a:t>LHL mener tilbudet om utredning av allergi og overfølsomhetssykdommer hos voksne må  styrkes både lokalt og regionalt  </a:t>
            </a:r>
          </a:p>
          <a:p>
            <a:pPr algn="l">
              <a:buFont typeface="Arial" panose="020B0604020202020204" pitchFamily="34" charset="0"/>
              <a:buChar char="•"/>
            </a:pPr>
            <a:r>
              <a:rPr lang="nb-NO" b="0" i="0" dirty="0">
                <a:solidFill>
                  <a:srgbClr val="333333"/>
                </a:solidFill>
                <a:effectLst/>
                <a:latin typeface="Open Sans" panose="020B0606030504020204" pitchFamily="34" charset="0"/>
              </a:rPr>
              <a:t>LHL ber om at forskning på forebygging og behandling av astma og allergi prioriteres høyere, og at nasjonal forekomst over tid kartlegges bedre enn i dag. </a:t>
            </a:r>
          </a:p>
          <a:p>
            <a:pPr algn="l">
              <a:buFont typeface="Arial" panose="020B0604020202020204" pitchFamily="34" charset="0"/>
              <a:buChar char="•"/>
            </a:pPr>
            <a:endParaRPr lang="nb-NO" b="0" i="0" dirty="0">
              <a:solidFill>
                <a:srgbClr val="333333"/>
              </a:solidFill>
              <a:effectLst/>
              <a:latin typeface="Open Sans" panose="020B0606030504020204" pitchFamily="34" charset="0"/>
            </a:endParaRPr>
          </a:p>
          <a:p>
            <a:pPr algn="l">
              <a:buFont typeface="Arial" panose="020B0604020202020204" pitchFamily="34" charset="0"/>
              <a:buNone/>
            </a:pPr>
            <a:r>
              <a:rPr lang="nb-NO" b="0" i="0" dirty="0">
                <a:solidFill>
                  <a:srgbClr val="333333"/>
                </a:solidFill>
                <a:effectLst/>
                <a:latin typeface="Open Sans" panose="020B0606030504020204" pitchFamily="34" charset="0"/>
              </a:rPr>
              <a:t>Disse uttalelsene med konkete tiltak gir en klar marsjordre til sentralstyret og </a:t>
            </a:r>
            <a:r>
              <a:rPr lang="nb-NO" b="0" i="0" dirty="0" err="1">
                <a:solidFill>
                  <a:srgbClr val="333333"/>
                </a:solidFill>
                <a:effectLst/>
                <a:latin typeface="Open Sans" panose="020B0606030504020204" pitchFamily="34" charset="0"/>
              </a:rPr>
              <a:t>LHLs</a:t>
            </a:r>
            <a:r>
              <a:rPr lang="nb-NO" b="0" i="0" dirty="0">
                <a:solidFill>
                  <a:srgbClr val="333333"/>
                </a:solidFill>
                <a:effectLst/>
                <a:latin typeface="Open Sans" panose="020B0606030504020204" pitchFamily="34" charset="0"/>
              </a:rPr>
              <a:t> administrasjon om hvilke tiltak </a:t>
            </a:r>
            <a:r>
              <a:rPr lang="nb-NO" b="0" i="0" dirty="0" err="1">
                <a:solidFill>
                  <a:srgbClr val="333333"/>
                </a:solidFill>
                <a:effectLst/>
                <a:latin typeface="Open Sans" panose="020B0606030504020204" pitchFamily="34" charset="0"/>
              </a:rPr>
              <a:t>LHLs</a:t>
            </a:r>
            <a:r>
              <a:rPr lang="nb-NO" b="0" i="0" dirty="0">
                <a:solidFill>
                  <a:srgbClr val="333333"/>
                </a:solidFill>
                <a:effectLst/>
                <a:latin typeface="Open Sans" panose="020B0606030504020204" pitchFamily="34" charset="0"/>
              </a:rPr>
              <a:t> medlemmer prioriterer på sine diagnoseområder. </a:t>
            </a:r>
          </a:p>
        </p:txBody>
      </p:sp>
      <p:sp>
        <p:nvSpPr>
          <p:cNvPr id="4" name="Plassholder for lysbildenummer 3"/>
          <p:cNvSpPr>
            <a:spLocks noGrp="1"/>
          </p:cNvSpPr>
          <p:nvPr>
            <p:ph type="sldNum" sz="quarter" idx="5"/>
          </p:nvPr>
        </p:nvSpPr>
        <p:spPr/>
        <p:txBody>
          <a:bodyPr/>
          <a:lstStyle/>
          <a:p>
            <a:fld id="{2E9C6259-31FE-5348-9D95-0C86CA520D5E}" type="slidenum">
              <a:rPr lang="nb-NO" smtClean="0"/>
              <a:t>6</a:t>
            </a:fld>
            <a:endParaRPr lang="nb-NO"/>
          </a:p>
        </p:txBody>
      </p:sp>
    </p:spTree>
    <p:extLst>
      <p:ext uri="{BB962C8B-B14F-4D97-AF65-F5344CB8AC3E}">
        <p14:creationId xmlns:p14="http://schemas.microsoft.com/office/powerpoint/2010/main" val="467722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LHL er en partipolitisk uavhengig organisasjon, som jobber på tvers av alle politiske parti og samarbeider med de som kan gi oss gjennomslag for våre løsninger. Vi kan snakke med alle og alle snakker med oss. </a:t>
            </a:r>
          </a:p>
          <a:p>
            <a:endParaRPr lang="nb-NO" dirty="0"/>
          </a:p>
          <a:p>
            <a:r>
              <a:rPr lang="nb-NO" dirty="0"/>
              <a:t>Vi jobber for gjennomslag på flere ulike måter: </a:t>
            </a:r>
          </a:p>
          <a:p>
            <a:endParaRPr lang="nb-NO" dirty="0"/>
          </a:p>
          <a:p>
            <a:r>
              <a:rPr lang="nb-NO" dirty="0"/>
              <a:t>Vi sørger for at LHL er synlig gjennom å ta fatt i de sakene som regjeringen og Stortinget jobber med, og sender inn våre høringssvar på de sakene de ber om innspill på og vi deltar også i muntlige høringer på Stortinget for å fremme synspunkter på vegne av medlemmene. Blant annet deltar LHL i høringer hver eneste år på Stortinget om statsbudsjettet. </a:t>
            </a:r>
          </a:p>
          <a:p>
            <a:endParaRPr lang="nb-NO" dirty="0"/>
          </a:p>
          <a:p>
            <a:r>
              <a:rPr lang="nb-NO" dirty="0"/>
              <a:t>Vi driver også direkte lobbyvirksomhet mot både partiet og politikere, der vi prøver å påvirke disse til å mene det samme som LHL. Dette er den mest effektive måten å få til endring. Derfor prioriteres dette tungt sentralt i LHL, gjennom å bygge opp nettverk av politikere man samarbeide med, og som kan løfte frem LHL politiske krav.</a:t>
            </a:r>
          </a:p>
          <a:p>
            <a:endParaRPr lang="nb-NO" dirty="0"/>
          </a:p>
          <a:p>
            <a:r>
              <a:rPr lang="nb-NO" dirty="0"/>
              <a:t>Vi samarbeider også med andre organisasjoner. Sammen blir vi sterkere og kan få mer kraft for å få til endring. På folkehelseområdet har LHL et formalisert samarbeid gjennom NCD-alliansen (Kreftforeningen, Nasjonalforeningen, Diabetesforbundet, Rådet for psykisk helse og LHL), som jobber for konkrete tiltak på kostholdsområdet og fysisk aktivitet. Et annet eksempel er at LHL leder et aktørnettverk for rehabiliteringsreform bestående av over 20 organisasjoner og fagmiljøer som jobber sammen for å få til endring. </a:t>
            </a:r>
          </a:p>
          <a:p>
            <a:endParaRPr lang="nb-NO" dirty="0"/>
          </a:p>
          <a:p>
            <a:r>
              <a:rPr lang="nb-NO" dirty="0"/>
              <a:t>Synlighet i media kan være viktig for å få til endring. Det kan både handle om å løfte opp problemer man ser, men også å få medieoppslag om løsninger på problemer. På den måten blir LHL en aktuell organisasjon for andre å samarbeide med og for folk å melde seg inn i. Om LHL står på kravene, må dette synes og dermed vil folke være med på laget. Dette gjelder både sentralt og lokalt. </a:t>
            </a:r>
          </a:p>
          <a:p>
            <a:endParaRPr lang="nb-NO" dirty="0"/>
          </a:p>
          <a:p>
            <a:r>
              <a:rPr lang="nb-NO" dirty="0"/>
              <a:t>Vi har også et veldig omfattende arbeid på brukermedvirkning, både i helseforetakene og i kommunene. Der flere hundre </a:t>
            </a:r>
            <a:r>
              <a:rPr lang="nb-NO" dirty="0" err="1"/>
              <a:t>LHLere</a:t>
            </a:r>
            <a:r>
              <a:rPr lang="nb-NO" dirty="0"/>
              <a:t> deltar i ulike råd for å komme med innspill med brukerperspektiv. </a:t>
            </a:r>
          </a:p>
          <a:p>
            <a:endParaRPr lang="nb-NO" dirty="0"/>
          </a:p>
          <a:p>
            <a:r>
              <a:rPr lang="nb-NO" dirty="0"/>
              <a:t>Uansett hvor mye LHL sentralt jobber politisk mot nasjonale myndigheter, så er det grunn til å tro at den kraften 250 lokallag kan utgjøre mot lokale politikere vil ha betydelig større effekt på bedre hjelp og oppfølging for våre pasientgrupper. Det er derfor veldig viktig at lokallagene bruker muligheten det er å påvirke til det beste for medlemmene der man bor. LHL sentralt arrangere nå kurs i lokalpolitiske arbeid rundt om i landet, og der bør lokale tillitsvalgte melde seg på for å lære mer om hvordan man jobber for å bli synlig i media og for å få gjennomslag. </a:t>
            </a:r>
          </a:p>
        </p:txBody>
      </p:sp>
      <p:sp>
        <p:nvSpPr>
          <p:cNvPr id="4" name="Plassholder for lysbildenummer 3"/>
          <p:cNvSpPr>
            <a:spLocks noGrp="1"/>
          </p:cNvSpPr>
          <p:nvPr>
            <p:ph type="sldNum" sz="quarter" idx="5"/>
          </p:nvPr>
        </p:nvSpPr>
        <p:spPr/>
        <p:txBody>
          <a:bodyPr/>
          <a:lstStyle/>
          <a:p>
            <a:fld id="{2E9C6259-31FE-5348-9D95-0C86CA520D5E}" type="slidenum">
              <a:rPr lang="nb-NO" smtClean="0"/>
              <a:t>7</a:t>
            </a:fld>
            <a:endParaRPr lang="nb-NO"/>
          </a:p>
        </p:txBody>
      </p:sp>
    </p:spTree>
    <p:extLst>
      <p:ext uri="{BB962C8B-B14F-4D97-AF65-F5344CB8AC3E}">
        <p14:creationId xmlns:p14="http://schemas.microsoft.com/office/powerpoint/2010/main" val="1266535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Et konkret eksempel, av mange, på at LHL gjør en stor jobb ute i kommunene for å forbedre tilbudet til medlemmene er LHL Steinkjer. Dette er til inspirasjon. </a:t>
            </a:r>
          </a:p>
          <a:p>
            <a:endParaRPr lang="nb-NO" dirty="0"/>
          </a:p>
          <a:p>
            <a:r>
              <a:rPr lang="nb-NO" dirty="0"/>
              <a:t>I 2023 inngikk lokallaget et samfunnskontrakt med Steinkjer kommune. Der forpliktet kommunen seg til å ha jevnlige møter med lokallaget om aktuelle saker og der man skal se på ulike måter for å samarbeide. Blant annet fikk man også en avtale om at det skulle på plass en kommunal kolskoordinator, for å forbedre tilbudet til personer rammet av kols. </a:t>
            </a:r>
          </a:p>
          <a:p>
            <a:endParaRPr lang="nb-NO" dirty="0"/>
          </a:p>
          <a:p>
            <a:r>
              <a:rPr lang="nb-NO" dirty="0"/>
              <a:t>Det viser at det fungerer å ta initiativ og påvirke politikere til å få til endring.  </a:t>
            </a:r>
          </a:p>
          <a:p>
            <a:endParaRPr lang="nb-NO" dirty="0"/>
          </a:p>
          <a:p>
            <a:endParaRPr lang="nb-NO" dirty="0"/>
          </a:p>
        </p:txBody>
      </p:sp>
      <p:sp>
        <p:nvSpPr>
          <p:cNvPr id="4" name="Plassholder for lysbildenummer 3"/>
          <p:cNvSpPr>
            <a:spLocks noGrp="1"/>
          </p:cNvSpPr>
          <p:nvPr>
            <p:ph type="sldNum" sz="quarter" idx="5"/>
          </p:nvPr>
        </p:nvSpPr>
        <p:spPr/>
        <p:txBody>
          <a:bodyPr/>
          <a:lstStyle/>
          <a:p>
            <a:fld id="{2E9C6259-31FE-5348-9D95-0C86CA520D5E}" type="slidenum">
              <a:rPr lang="nb-NO" smtClean="0"/>
              <a:t>8</a:t>
            </a:fld>
            <a:endParaRPr lang="nb-NO"/>
          </a:p>
        </p:txBody>
      </p:sp>
    </p:spTree>
    <p:extLst>
      <p:ext uri="{BB962C8B-B14F-4D97-AF65-F5344CB8AC3E}">
        <p14:creationId xmlns:p14="http://schemas.microsoft.com/office/powerpoint/2010/main" val="2007621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LHL har også utarbeidet to dokumenter som kan være til hjelp for lokallagene i det politiske arbeidet: </a:t>
            </a:r>
          </a:p>
          <a:p>
            <a:endParaRPr lang="nb-NO" dirty="0"/>
          </a:p>
          <a:p>
            <a:r>
              <a:rPr lang="nb-NO" dirty="0"/>
              <a:t>1. Lokalpolitisk plattform</a:t>
            </a:r>
          </a:p>
          <a:p>
            <a:r>
              <a:rPr lang="nb-NO" dirty="0"/>
              <a:t>På </a:t>
            </a:r>
            <a:r>
              <a:rPr lang="nb-NO" dirty="0" err="1"/>
              <a:t>LHLs</a:t>
            </a:r>
            <a:r>
              <a:rPr lang="nb-NO" dirty="0"/>
              <a:t> landsmøte i 2022 ble det vedtatt en lokalpolitisk plattform, og leser man i den, kan man komme på sporet av gode saker og sjekke disse opp mot den enkelte  kommune. Finnes det et godt rehabiliteringstilbud i kommunen? Hvordan tas utskrivnings klare pasienter imot? Har kommunen en frisklivsentral? Kan jeg få hjelp til røykeslutt hvis jeg vil slutte? Og hvordan står det til med samarbeidet med frivillig sektor? Har LHL-laget gode rammevilkår for å drive trim grupper? Tiltakene i plattformen er ment som en liste med forslag som lokallagene selv kan tilpasse til den aktuelle situasjonen i sin kommune. I tillegg kan plattformen være til inspirasjon for lokale folkevalgte og kommunalt ansatte. Lokallagene bør gå gjennom plattformen for å bli inspirert og velge ut noen punkt man vil jobbe for i sin kommune.</a:t>
            </a:r>
          </a:p>
          <a:p>
            <a:endParaRPr lang="nb-NO" dirty="0"/>
          </a:p>
          <a:p>
            <a:r>
              <a:rPr lang="nb-NO" dirty="0"/>
              <a:t>2. Lokalpolitisk veileder</a:t>
            </a:r>
          </a:p>
          <a:p>
            <a:r>
              <a:rPr lang="nb-NO" dirty="0"/>
              <a:t>Det er utarbeidet en praktisk veileder i lokalpolitisk arbeid, som vi håper kan hjelpe lokale tillitsvalgte i påvirkningsarbeidet. Veilederen inneholde tips til hvordan man finner lokale saker, verktøy man kan bruke for å få gjennomslag og eksempler på saker som kan være til inspirasjon. </a:t>
            </a:r>
          </a:p>
          <a:p>
            <a:endParaRPr lang="nb-NO" dirty="0"/>
          </a:p>
          <a:p>
            <a:r>
              <a:rPr lang="nb-NO" dirty="0"/>
              <a:t>Det viktigste å huske: </a:t>
            </a:r>
          </a:p>
          <a:p>
            <a:pPr marL="342900" lvl="0" indent="-342900">
              <a:lnSpc>
                <a:spcPct val="150000"/>
              </a:lnSpc>
              <a:buSzPts val="1000"/>
              <a:buFont typeface="Symbol" panose="05050102010706020507" pitchFamily="18" charset="2"/>
              <a:buChar char=""/>
              <a:tabLst>
                <a:tab pos="457200" algn="l"/>
              </a:tabLst>
            </a:pPr>
            <a:r>
              <a:rPr lang="nb-NO" sz="1800" dirty="0">
                <a:solidFill>
                  <a:srgbClr val="333333"/>
                </a:solidFill>
                <a:effectLst/>
                <a:latin typeface="Open Sans" panose="020B0606030504020204" pitchFamily="34" charset="0"/>
                <a:ea typeface="Times New Roman" panose="02020603050405020304" pitchFamily="18" charset="0"/>
              </a:rPr>
              <a:t>Politisk påvirkning er ikke vanskelig, i bunn og grunn handler det om å ta kontakt med noen som kan løse saken.</a:t>
            </a:r>
            <a:endParaRPr lang="nb-NO" sz="1800" dirty="0">
              <a:solidFill>
                <a:srgbClr val="333333"/>
              </a:solidFill>
              <a:effectLst/>
              <a:latin typeface="Calibri" panose="020F0502020204030204" pitchFamily="34" charset="0"/>
              <a:ea typeface="Calibri" panose="020F0502020204030204" pitchFamily="34" charset="0"/>
            </a:endParaRPr>
          </a:p>
          <a:p>
            <a:pPr marL="342900" lvl="0" indent="-342900">
              <a:lnSpc>
                <a:spcPct val="150000"/>
              </a:lnSpc>
              <a:buSzPts val="1000"/>
              <a:buFont typeface="Symbol" panose="05050102010706020507" pitchFamily="18" charset="2"/>
              <a:buChar char=""/>
              <a:tabLst>
                <a:tab pos="457200" algn="l"/>
              </a:tabLst>
            </a:pPr>
            <a:r>
              <a:rPr lang="nb-NO" sz="1800" dirty="0">
                <a:solidFill>
                  <a:srgbClr val="333333"/>
                </a:solidFill>
                <a:effectLst/>
                <a:latin typeface="Open Sans" panose="020B0606030504020204" pitchFamily="34" charset="0"/>
                <a:ea typeface="Times New Roman" panose="02020603050405020304" pitchFamily="18" charset="0"/>
              </a:rPr>
              <a:t>Folkevalgte er interessert i å høre om innbyggernes utfordringer, og pasientorganisasjoner blir alltid lyttet til.</a:t>
            </a:r>
            <a:endParaRPr lang="nb-NO" sz="1800" dirty="0">
              <a:solidFill>
                <a:srgbClr val="333333"/>
              </a:solidFill>
              <a:effectLst/>
              <a:latin typeface="Calibri" panose="020F0502020204030204" pitchFamily="34" charset="0"/>
              <a:ea typeface="Calibri" panose="020F0502020204030204" pitchFamily="34" charset="0"/>
            </a:endParaRPr>
          </a:p>
          <a:p>
            <a:pPr marL="342900" lvl="0" indent="-342900">
              <a:lnSpc>
                <a:spcPct val="150000"/>
              </a:lnSpc>
              <a:buSzPts val="1000"/>
              <a:buFont typeface="Symbol" panose="05050102010706020507" pitchFamily="18" charset="2"/>
              <a:buChar char=""/>
              <a:tabLst>
                <a:tab pos="457200" algn="l"/>
              </a:tabLst>
            </a:pPr>
            <a:r>
              <a:rPr lang="nb-NO" sz="1800" dirty="0">
                <a:solidFill>
                  <a:srgbClr val="333333"/>
                </a:solidFill>
                <a:effectLst/>
                <a:latin typeface="Open Sans" panose="020B0606030504020204" pitchFamily="34" charset="0"/>
                <a:ea typeface="Times New Roman" panose="02020603050405020304" pitchFamily="18" charset="0"/>
              </a:rPr>
              <a:t>Inviter folkevalgte eller myndighetspersoner på møter, aktiviteter eller treningsgrupper.</a:t>
            </a:r>
            <a:endParaRPr lang="nb-NO" sz="1800" dirty="0">
              <a:solidFill>
                <a:srgbClr val="333333"/>
              </a:solidFill>
              <a:effectLst/>
              <a:latin typeface="Calibri" panose="020F0502020204030204" pitchFamily="34" charset="0"/>
              <a:ea typeface="Calibri" panose="020F0502020204030204" pitchFamily="34" charset="0"/>
            </a:endParaRPr>
          </a:p>
          <a:p>
            <a:pPr marL="342900" lvl="0" indent="-342900">
              <a:lnSpc>
                <a:spcPct val="150000"/>
              </a:lnSpc>
              <a:buSzPts val="1000"/>
              <a:buFont typeface="Symbol" panose="05050102010706020507" pitchFamily="18" charset="2"/>
              <a:buChar char=""/>
              <a:tabLst>
                <a:tab pos="457200" algn="l"/>
              </a:tabLst>
            </a:pPr>
            <a:r>
              <a:rPr lang="nb-NO" sz="1800" dirty="0">
                <a:solidFill>
                  <a:srgbClr val="333333"/>
                </a:solidFill>
                <a:effectLst/>
                <a:latin typeface="Open Sans" panose="020B0606030504020204" pitchFamily="34" charset="0"/>
                <a:ea typeface="Times New Roman" panose="02020603050405020304" pitchFamily="18" charset="0"/>
              </a:rPr>
              <a:t>Presenter lokallaget, hvilke utfordringer medlemmene opplever og forslag til hvordan livet kan bli bedre. Jo mer rett på sak, jo bedre.</a:t>
            </a:r>
            <a:endParaRPr lang="nb-NO" sz="1800" dirty="0">
              <a:solidFill>
                <a:srgbClr val="333333"/>
              </a:solidFill>
              <a:effectLst/>
              <a:latin typeface="Calibri" panose="020F0502020204030204" pitchFamily="34" charset="0"/>
              <a:ea typeface="Calibri" panose="020F0502020204030204" pitchFamily="34" charset="0"/>
            </a:endParaRPr>
          </a:p>
          <a:p>
            <a:pPr marL="342900" lvl="0" indent="-342900">
              <a:lnSpc>
                <a:spcPct val="150000"/>
              </a:lnSpc>
              <a:buSzPts val="1000"/>
              <a:buFont typeface="Symbol" panose="05050102010706020507" pitchFamily="18" charset="2"/>
              <a:buChar char=""/>
              <a:tabLst>
                <a:tab pos="457200" algn="l"/>
              </a:tabLst>
            </a:pPr>
            <a:r>
              <a:rPr lang="nb-NO" sz="1800" dirty="0">
                <a:solidFill>
                  <a:srgbClr val="333333"/>
                </a:solidFill>
                <a:effectLst/>
                <a:latin typeface="Open Sans" panose="020B0606030504020204" pitchFamily="34" charset="0"/>
                <a:ea typeface="Times New Roman" panose="02020603050405020304" pitchFamily="18" charset="0"/>
              </a:rPr>
              <a:t>Bruk media for å få økt oppmerksomhet om saken og </a:t>
            </a:r>
            <a:r>
              <a:rPr lang="nb-NO" sz="1800" dirty="0" err="1">
                <a:solidFill>
                  <a:srgbClr val="333333"/>
                </a:solidFill>
                <a:effectLst/>
                <a:latin typeface="Open Sans" panose="020B0606030504020204" pitchFamily="34" charset="0"/>
                <a:ea typeface="Times New Roman" panose="02020603050405020304" pitchFamily="18" charset="0"/>
              </a:rPr>
              <a:t>LHLs</a:t>
            </a:r>
            <a:r>
              <a:rPr lang="nb-NO" sz="1800" dirty="0">
                <a:solidFill>
                  <a:srgbClr val="333333"/>
                </a:solidFill>
                <a:effectLst/>
                <a:latin typeface="Open Sans" panose="020B0606030504020204" pitchFamily="34" charset="0"/>
                <a:ea typeface="Times New Roman" panose="02020603050405020304" pitchFamily="18" charset="0"/>
              </a:rPr>
              <a:t> lokale aktivitet.</a:t>
            </a:r>
            <a:endParaRPr lang="nb-NO" sz="1800" dirty="0">
              <a:solidFill>
                <a:srgbClr val="333333"/>
              </a:solidFill>
              <a:effectLst/>
              <a:latin typeface="Calibri" panose="020F0502020204030204" pitchFamily="34" charset="0"/>
              <a:ea typeface="Calibri" panose="020F0502020204030204" pitchFamily="34" charset="0"/>
            </a:endParaRPr>
          </a:p>
          <a:p>
            <a:pPr marL="342900" lvl="0" indent="-342900">
              <a:lnSpc>
                <a:spcPct val="150000"/>
              </a:lnSpc>
              <a:buSzPts val="1000"/>
              <a:buFont typeface="Symbol" panose="05050102010706020507" pitchFamily="18" charset="2"/>
              <a:buChar char=""/>
              <a:tabLst>
                <a:tab pos="457200" algn="l"/>
              </a:tabLst>
            </a:pPr>
            <a:r>
              <a:rPr lang="nb-NO" sz="1800" dirty="0">
                <a:solidFill>
                  <a:srgbClr val="333333"/>
                </a:solidFill>
                <a:effectLst/>
                <a:latin typeface="Open Sans" panose="020B0606030504020204" pitchFamily="34" charset="0"/>
                <a:ea typeface="Times New Roman" panose="02020603050405020304" pitchFamily="18" charset="0"/>
              </a:rPr>
              <a:t>Hvordan løses saken? Ved å ta kontakt, og ved å bygge flertall hos de som bestemmer. </a:t>
            </a:r>
            <a:endParaRPr lang="nb-NO" dirty="0"/>
          </a:p>
          <a:p>
            <a:endParaRPr lang="nb-NO" dirty="0"/>
          </a:p>
        </p:txBody>
      </p:sp>
      <p:sp>
        <p:nvSpPr>
          <p:cNvPr id="4" name="Plassholder for lysbildenummer 3"/>
          <p:cNvSpPr>
            <a:spLocks noGrp="1"/>
          </p:cNvSpPr>
          <p:nvPr>
            <p:ph type="sldNum" sz="quarter" idx="5"/>
          </p:nvPr>
        </p:nvSpPr>
        <p:spPr/>
        <p:txBody>
          <a:bodyPr/>
          <a:lstStyle/>
          <a:p>
            <a:fld id="{2E9C6259-31FE-5348-9D95-0C86CA520D5E}" type="slidenum">
              <a:rPr lang="nb-NO" smtClean="0"/>
              <a:t>9</a:t>
            </a:fld>
            <a:endParaRPr lang="nb-NO"/>
          </a:p>
        </p:txBody>
      </p:sp>
    </p:spTree>
    <p:extLst>
      <p:ext uri="{BB962C8B-B14F-4D97-AF65-F5344CB8AC3E}">
        <p14:creationId xmlns:p14="http://schemas.microsoft.com/office/powerpoint/2010/main" val="19754834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Forside">
    <p:bg>
      <p:bgPr>
        <a:gradFill>
          <a:gsLst>
            <a:gs pos="0">
              <a:srgbClr val="9E3095">
                <a:lumMod val="100000"/>
              </a:srgbClr>
            </a:gs>
            <a:gs pos="50000">
              <a:srgbClr val="551F61"/>
            </a:gs>
            <a:gs pos="100000">
              <a:schemeClr val="bg2"/>
            </a:gs>
          </a:gsLst>
          <a:path path="circle">
            <a:fillToRect l="100000" b="100000"/>
          </a:path>
        </a:gradFill>
        <a:effectLst/>
      </p:bgPr>
    </p:bg>
    <p:spTree>
      <p:nvGrpSpPr>
        <p:cNvPr id="1" name=""/>
        <p:cNvGrpSpPr/>
        <p:nvPr/>
      </p:nvGrpSpPr>
      <p:grpSpPr>
        <a:xfrm>
          <a:off x="0" y="0"/>
          <a:ext cx="0" cy="0"/>
          <a:chOff x="0" y="0"/>
          <a:chExt cx="0" cy="0"/>
        </a:xfrm>
      </p:grpSpPr>
      <p:pic>
        <p:nvPicPr>
          <p:cNvPr id="14" name="Bild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a:gradFill>
            <a:gsLst>
              <a:gs pos="0">
                <a:srgbClr val="9E3095">
                  <a:lumMod val="100000"/>
                </a:srgbClr>
              </a:gs>
              <a:gs pos="50000">
                <a:srgbClr val="551F61"/>
              </a:gs>
              <a:gs pos="100000">
                <a:schemeClr val="bg2"/>
              </a:gs>
            </a:gsLst>
            <a:path path="circle">
              <a:fillToRect l="100000" b="100000"/>
            </a:path>
          </a:gradFill>
        </p:spPr>
      </p:pic>
      <p:sp>
        <p:nvSpPr>
          <p:cNvPr id="2" name="Tittel 1"/>
          <p:cNvSpPr>
            <a:spLocks noGrp="1"/>
          </p:cNvSpPr>
          <p:nvPr>
            <p:ph type="ctrTitle"/>
          </p:nvPr>
        </p:nvSpPr>
        <p:spPr>
          <a:xfrm>
            <a:off x="1315843" y="2025451"/>
            <a:ext cx="9540000" cy="1080000"/>
          </a:xfrm>
          <a:ln>
            <a:noFill/>
          </a:ln>
        </p:spPr>
        <p:txBody>
          <a:bodyPr anchor="t">
            <a:normAutofit/>
          </a:bodyPr>
          <a:lstStyle>
            <a:lvl1pPr algn="l">
              <a:defRPr sz="3400" b="0" i="0">
                <a:ln>
                  <a:noFill/>
                </a:ln>
                <a:solidFill>
                  <a:schemeClr val="tx1"/>
                </a:solidFill>
                <a:latin typeface="+mj-lt"/>
                <a:ea typeface="Calibri Light" charset="0"/>
                <a:cs typeface="Calibri Light" charset="0"/>
              </a:defRPr>
            </a:lvl1pPr>
          </a:lstStyle>
          <a:p>
            <a:r>
              <a:rPr lang="nb-NO"/>
              <a:t>Klikk for å redigere tittelstil</a:t>
            </a:r>
          </a:p>
        </p:txBody>
      </p:sp>
      <p:sp>
        <p:nvSpPr>
          <p:cNvPr id="3" name="Undertittel 2"/>
          <p:cNvSpPr>
            <a:spLocks noGrp="1"/>
          </p:cNvSpPr>
          <p:nvPr>
            <p:ph type="subTitle" idx="1"/>
          </p:nvPr>
        </p:nvSpPr>
        <p:spPr>
          <a:xfrm>
            <a:off x="1315843" y="4261725"/>
            <a:ext cx="9540000" cy="720000"/>
          </a:xfrm>
        </p:spPr>
        <p:txBody>
          <a:bodyPr lIns="0" tIns="0" rIns="0" bIns="0">
            <a:normAutofit/>
          </a:bodyPr>
          <a:lstStyle>
            <a:lvl1pPr marL="0" indent="0" algn="l">
              <a:buNone/>
              <a:defRPr sz="2200" b="0" i="0">
                <a:solidFill>
                  <a:schemeClr val="tx1"/>
                </a:solidFill>
                <a:latin typeface="+mj-lt"/>
                <a:ea typeface="Calibri Light" charset="0"/>
                <a:cs typeface="Calibri 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pic>
        <p:nvPicPr>
          <p:cNvPr id="6" name="Bilde 5"/>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8624" y="190501"/>
            <a:ext cx="2835887" cy="1184400"/>
          </a:xfrm>
          <a:prstGeom prst="rect">
            <a:avLst/>
          </a:prstGeom>
        </p:spPr>
      </p:pic>
    </p:spTree>
    <p:extLst>
      <p:ext uri="{BB962C8B-B14F-4D97-AF65-F5344CB8AC3E}">
        <p14:creationId xmlns:p14="http://schemas.microsoft.com/office/powerpoint/2010/main" val="128417859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Skilleside">
    <p:bg>
      <p:bgRef idx="1001">
        <a:schemeClr val="bg1"/>
      </p:bgRef>
    </p:bg>
    <p:spTree>
      <p:nvGrpSpPr>
        <p:cNvPr id="1" name=""/>
        <p:cNvGrpSpPr/>
        <p:nvPr/>
      </p:nvGrpSpPr>
      <p:grpSpPr>
        <a:xfrm>
          <a:off x="0" y="0"/>
          <a:ext cx="0" cy="0"/>
          <a:chOff x="0" y="0"/>
          <a:chExt cx="0" cy="0"/>
        </a:xfrm>
      </p:grpSpPr>
      <p:sp>
        <p:nvSpPr>
          <p:cNvPr id="4" name="Plassholder for bilde 6"/>
          <p:cNvSpPr>
            <a:spLocks noGrp="1"/>
          </p:cNvSpPr>
          <p:nvPr>
            <p:ph type="pic" sz="quarter" idx="10"/>
          </p:nvPr>
        </p:nvSpPr>
        <p:spPr>
          <a:xfrm>
            <a:off x="0" y="0"/>
            <a:ext cx="12192000" cy="6858000"/>
          </a:xfrm>
        </p:spPr>
        <p:txBody>
          <a:bodyPr/>
          <a:lstStyle/>
          <a:p>
            <a:r>
              <a:rPr lang="nb-NO"/>
              <a:t>Klikk på ikonet for å legge til et bilde</a:t>
            </a:r>
          </a:p>
        </p:txBody>
      </p:sp>
      <p:sp>
        <p:nvSpPr>
          <p:cNvPr id="6" name="Tittel 1"/>
          <p:cNvSpPr>
            <a:spLocks noGrp="1"/>
          </p:cNvSpPr>
          <p:nvPr>
            <p:ph type="ctrTitle"/>
          </p:nvPr>
        </p:nvSpPr>
        <p:spPr>
          <a:xfrm>
            <a:off x="1315843" y="2889000"/>
            <a:ext cx="9540000" cy="1080000"/>
          </a:xfrm>
          <a:ln>
            <a:noFill/>
          </a:ln>
        </p:spPr>
        <p:txBody>
          <a:bodyPr anchor="ctr">
            <a:normAutofit/>
          </a:bodyPr>
          <a:lstStyle>
            <a:lvl1pPr algn="ctr">
              <a:defRPr sz="3400" b="0" i="0">
                <a:ln>
                  <a:noFill/>
                </a:ln>
                <a:solidFill>
                  <a:schemeClr val="tx2"/>
                </a:solidFill>
                <a:latin typeface="+mj-lt"/>
                <a:ea typeface="Calibri Light" charset="0"/>
                <a:cs typeface="Calibri Light" charset="0"/>
              </a:defRPr>
            </a:lvl1pPr>
          </a:lstStyle>
          <a:p>
            <a:r>
              <a:rPr lang="nb-NO"/>
              <a:t>Klikk for å redigere tittelstil</a:t>
            </a:r>
          </a:p>
        </p:txBody>
      </p:sp>
    </p:spTree>
    <p:extLst>
      <p:ext uri="{BB962C8B-B14F-4D97-AF65-F5344CB8AC3E}">
        <p14:creationId xmlns:p14="http://schemas.microsoft.com/office/powerpoint/2010/main" val="15197476"/>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og to bild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7" name="Plassholder for lysbildenummer 6"/>
          <p:cNvSpPr>
            <a:spLocks noGrp="1"/>
          </p:cNvSpPr>
          <p:nvPr>
            <p:ph type="sldNum" sz="quarter" idx="12"/>
          </p:nvPr>
        </p:nvSpPr>
        <p:spPr/>
        <p:txBody>
          <a:bodyPr/>
          <a:lstStyle/>
          <a:p>
            <a:fld id="{DFED0836-D635-394C-B680-A84B30E9EE77}" type="slidenum">
              <a:rPr lang="nb-NO" smtClean="0"/>
              <a:t>‹#›</a:t>
            </a:fld>
            <a:endParaRPr lang="nb-NO"/>
          </a:p>
        </p:txBody>
      </p:sp>
      <p:sp>
        <p:nvSpPr>
          <p:cNvPr id="8" name="Plassholder for bilde 7"/>
          <p:cNvSpPr>
            <a:spLocks noGrp="1"/>
          </p:cNvSpPr>
          <p:nvPr>
            <p:ph type="pic" sz="quarter" idx="14"/>
          </p:nvPr>
        </p:nvSpPr>
        <p:spPr>
          <a:xfrm>
            <a:off x="8472116" y="1428975"/>
            <a:ext cx="3240000" cy="2124000"/>
          </a:xfrm>
        </p:spPr>
        <p:txBody>
          <a:bodyPr/>
          <a:lstStyle/>
          <a:p>
            <a:r>
              <a:rPr lang="nb-NO"/>
              <a:t>Klikk på ikonet for å legge til et bilde</a:t>
            </a:r>
          </a:p>
        </p:txBody>
      </p:sp>
      <p:sp>
        <p:nvSpPr>
          <p:cNvPr id="14" name="Plassholder for bilde 7"/>
          <p:cNvSpPr>
            <a:spLocks noGrp="1"/>
          </p:cNvSpPr>
          <p:nvPr>
            <p:ph type="pic" sz="quarter" idx="15"/>
          </p:nvPr>
        </p:nvSpPr>
        <p:spPr>
          <a:xfrm>
            <a:off x="8472116" y="3812592"/>
            <a:ext cx="3240000" cy="2124000"/>
          </a:xfrm>
        </p:spPr>
        <p:txBody>
          <a:bodyPr/>
          <a:lstStyle/>
          <a:p>
            <a:r>
              <a:rPr lang="nb-NO"/>
              <a:t>Klikk på ikonet for å legge til et bilde</a:t>
            </a:r>
          </a:p>
        </p:txBody>
      </p:sp>
      <p:sp>
        <p:nvSpPr>
          <p:cNvPr id="15" name="Plassholder for tekst 3"/>
          <p:cNvSpPr>
            <a:spLocks noGrp="1"/>
          </p:cNvSpPr>
          <p:nvPr>
            <p:ph type="body" sz="half" idx="2"/>
          </p:nvPr>
        </p:nvSpPr>
        <p:spPr>
          <a:xfrm>
            <a:off x="552115" y="1428973"/>
            <a:ext cx="7650000" cy="4500000"/>
          </a:xfrm>
          <a:solidFill>
            <a:srgbClr val="668CA5">
              <a:alpha val="7059"/>
            </a:srgbClr>
          </a:solidFill>
        </p:spPr>
        <p:txBody>
          <a:bodyPr lIns="270000" tIns="270000" rIns="270000" bIns="270000">
            <a:normAutofit/>
          </a:bodyPr>
          <a:lstStyle>
            <a:lvl1pPr marL="0" indent="0">
              <a:buNone/>
              <a:defRPr sz="2600">
                <a:solidFill>
                  <a:schemeClr val="bg2">
                    <a:lumMod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9" name="Plassholder for bunntekst 7"/>
          <p:cNvSpPr>
            <a:spLocks noGrp="1"/>
          </p:cNvSpPr>
          <p:nvPr>
            <p:ph type="ftr" sz="quarter" idx="3"/>
          </p:nvPr>
        </p:nvSpPr>
        <p:spPr>
          <a:xfrm>
            <a:off x="958457" y="6356350"/>
            <a:ext cx="10138521" cy="365125"/>
          </a:xfrm>
          <a:prstGeom prst="rect">
            <a:avLst/>
          </a:prstGeom>
        </p:spPr>
        <p:txBody>
          <a:bodyPr vert="horz" lIns="0" tIns="0" rIns="0" bIns="0" rtlCol="0" anchor="ctr"/>
          <a:lstStyle>
            <a:lvl1pPr algn="l">
              <a:defRPr sz="1200">
                <a:solidFill>
                  <a:schemeClr val="tx1">
                    <a:tint val="75000"/>
                  </a:schemeClr>
                </a:solidFill>
              </a:defRPr>
            </a:lvl1pPr>
          </a:lstStyle>
          <a:p>
            <a:r>
              <a:rPr lang="nb-NO"/>
              <a:t>Navn på presentasjon eller tema</a:t>
            </a:r>
          </a:p>
        </p:txBody>
      </p:sp>
    </p:spTree>
    <p:extLst>
      <p:ext uri="{BB962C8B-B14F-4D97-AF65-F5344CB8AC3E}">
        <p14:creationId xmlns:p14="http://schemas.microsoft.com/office/powerpoint/2010/main" val="1647088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vslutningsside lilla">
    <p:bg>
      <p:bgPr>
        <a:gradFill>
          <a:gsLst>
            <a:gs pos="0">
              <a:srgbClr val="9E3095">
                <a:lumMod val="100000"/>
              </a:srgbClr>
            </a:gs>
            <a:gs pos="50000">
              <a:srgbClr val="551F61"/>
            </a:gs>
            <a:gs pos="100000">
              <a:schemeClr val="bg2"/>
            </a:gs>
          </a:gsLst>
          <a:path path="circle">
            <a:fillToRect l="100000" b="100000"/>
          </a:path>
        </a:gradFill>
        <a:effectLst/>
      </p:bgPr>
    </p:bg>
    <p:spTree>
      <p:nvGrpSpPr>
        <p:cNvPr id="1" name=""/>
        <p:cNvGrpSpPr/>
        <p:nvPr/>
      </p:nvGrpSpPr>
      <p:grpSpPr>
        <a:xfrm>
          <a:off x="0" y="0"/>
          <a:ext cx="0" cy="0"/>
          <a:chOff x="0" y="0"/>
          <a:chExt cx="0" cy="0"/>
        </a:xfrm>
      </p:grpSpPr>
      <p:pic>
        <p:nvPicPr>
          <p:cNvPr id="14" name="Bild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Undertittel 2"/>
          <p:cNvSpPr>
            <a:spLocks noGrp="1"/>
          </p:cNvSpPr>
          <p:nvPr>
            <p:ph type="subTitle" idx="1"/>
          </p:nvPr>
        </p:nvSpPr>
        <p:spPr>
          <a:xfrm>
            <a:off x="3067049" y="4013650"/>
            <a:ext cx="6057901" cy="720000"/>
          </a:xfrm>
        </p:spPr>
        <p:txBody>
          <a:bodyPr lIns="0" tIns="0" rIns="0" bIns="0">
            <a:normAutofit/>
          </a:bodyPr>
          <a:lstStyle>
            <a:lvl1pPr marL="0" indent="0" algn="ctr">
              <a:buNone/>
              <a:defRPr sz="2600" b="0" i="0">
                <a:solidFill>
                  <a:schemeClr val="tx1"/>
                </a:solidFill>
                <a:latin typeface="Calibri Light" charset="0"/>
                <a:ea typeface="Calibri Light" charset="0"/>
                <a:cs typeface="Calibri 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pic>
        <p:nvPicPr>
          <p:cNvPr id="6" name="Bilde 5"/>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141183" y="1598153"/>
            <a:ext cx="4319681" cy="1804102"/>
          </a:xfrm>
          <a:prstGeom prst="rect">
            <a:avLst/>
          </a:prstGeom>
        </p:spPr>
      </p:pic>
    </p:spTree>
    <p:extLst>
      <p:ext uri="{BB962C8B-B14F-4D97-AF65-F5344CB8AC3E}">
        <p14:creationId xmlns:p14="http://schemas.microsoft.com/office/powerpoint/2010/main" val="40117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vslutningsside lys">
    <p:bg>
      <p:bgPr>
        <a:gradFill>
          <a:gsLst>
            <a:gs pos="0">
              <a:schemeClr val="tx1"/>
            </a:gs>
            <a:gs pos="100000">
              <a:schemeClr val="tx1">
                <a:lumMod val="65000"/>
              </a:schemeClr>
            </a:gs>
          </a:gsLst>
          <a:path path="circle">
            <a:fillToRect l="100000" b="100000"/>
          </a:path>
        </a:gradFill>
        <a:effectLst/>
      </p:bgPr>
    </p:bg>
    <p:spTree>
      <p:nvGrpSpPr>
        <p:cNvPr id="1" name=""/>
        <p:cNvGrpSpPr/>
        <p:nvPr/>
      </p:nvGrpSpPr>
      <p:grpSpPr>
        <a:xfrm>
          <a:off x="0" y="0"/>
          <a:ext cx="0" cy="0"/>
          <a:chOff x="0" y="0"/>
          <a:chExt cx="0" cy="0"/>
        </a:xfrm>
      </p:grpSpPr>
      <p:pic>
        <p:nvPicPr>
          <p:cNvPr id="12" name="Bild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Undertittel 2"/>
          <p:cNvSpPr>
            <a:spLocks noGrp="1"/>
          </p:cNvSpPr>
          <p:nvPr>
            <p:ph type="subTitle" idx="1"/>
          </p:nvPr>
        </p:nvSpPr>
        <p:spPr>
          <a:xfrm>
            <a:off x="3067049" y="4013650"/>
            <a:ext cx="6057901" cy="720000"/>
          </a:xfrm>
        </p:spPr>
        <p:txBody>
          <a:bodyPr lIns="0" tIns="0" rIns="0" bIns="0">
            <a:normAutofit/>
          </a:bodyPr>
          <a:lstStyle>
            <a:lvl1pPr marL="0" indent="0" algn="ctr">
              <a:buNone/>
              <a:defRPr sz="2600" b="0" i="0">
                <a:solidFill>
                  <a:schemeClr val="accent2"/>
                </a:solidFill>
                <a:latin typeface="Calibri Light" charset="0"/>
                <a:ea typeface="Calibri Light" charset="0"/>
                <a:cs typeface="Calibri 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pic>
        <p:nvPicPr>
          <p:cNvPr id="5" name="Bilde 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141183" y="1598153"/>
            <a:ext cx="4319681" cy="1804102"/>
          </a:xfrm>
          <a:prstGeom prst="rect">
            <a:avLst/>
          </a:prstGeom>
        </p:spPr>
      </p:pic>
    </p:spTree>
    <p:extLst>
      <p:ext uri="{BB962C8B-B14F-4D97-AF65-F5344CB8AC3E}">
        <p14:creationId xmlns:p14="http://schemas.microsoft.com/office/powerpoint/2010/main" val="17550967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Forside">
    <p:bg>
      <p:bgPr>
        <a:gradFill>
          <a:gsLst>
            <a:gs pos="0">
              <a:srgbClr val="9E3095">
                <a:lumMod val="100000"/>
              </a:srgbClr>
            </a:gs>
            <a:gs pos="50000">
              <a:srgbClr val="551F61"/>
            </a:gs>
            <a:gs pos="100000">
              <a:schemeClr val="bg2"/>
            </a:gs>
          </a:gsLst>
          <a:path path="circle">
            <a:fillToRect l="100000" b="100000"/>
          </a:path>
        </a:gradFill>
        <a:effectLst/>
      </p:bgPr>
    </p:bg>
    <p:spTree>
      <p:nvGrpSpPr>
        <p:cNvPr id="1" name=""/>
        <p:cNvGrpSpPr/>
        <p:nvPr/>
      </p:nvGrpSpPr>
      <p:grpSpPr>
        <a:xfrm>
          <a:off x="0" y="0"/>
          <a:ext cx="0" cy="0"/>
          <a:chOff x="0" y="0"/>
          <a:chExt cx="0" cy="0"/>
        </a:xfrm>
      </p:grpSpPr>
      <p:sp>
        <p:nvSpPr>
          <p:cNvPr id="6" name="Plassholder for bilde 11"/>
          <p:cNvSpPr>
            <a:spLocks noGrp="1"/>
          </p:cNvSpPr>
          <p:nvPr>
            <p:ph type="pic" sz="quarter" idx="10"/>
          </p:nvPr>
        </p:nvSpPr>
        <p:spPr>
          <a:xfrm>
            <a:off x="-10157" y="0"/>
            <a:ext cx="12192000" cy="6858000"/>
          </a:xfrm>
          <a:solidFill>
            <a:schemeClr val="tx1">
              <a:lumMod val="50000"/>
            </a:schemeClr>
          </a:solidFill>
        </p:spPr>
        <p:txBody>
          <a:bodyPr/>
          <a:lstStyle/>
          <a:p>
            <a:r>
              <a:rPr lang="nb-NO"/>
              <a:t>Klikk på ikonet for å legge til et bilde</a:t>
            </a:r>
          </a:p>
        </p:txBody>
      </p:sp>
      <p:sp>
        <p:nvSpPr>
          <p:cNvPr id="2" name="Tittel 1"/>
          <p:cNvSpPr>
            <a:spLocks noGrp="1"/>
          </p:cNvSpPr>
          <p:nvPr>
            <p:ph type="ctrTitle"/>
          </p:nvPr>
        </p:nvSpPr>
        <p:spPr>
          <a:xfrm>
            <a:off x="1315843" y="2025451"/>
            <a:ext cx="9540000" cy="1080000"/>
          </a:xfrm>
          <a:ln>
            <a:noFill/>
          </a:ln>
        </p:spPr>
        <p:txBody>
          <a:bodyPr anchor="t">
            <a:normAutofit/>
          </a:bodyPr>
          <a:lstStyle>
            <a:lvl1pPr algn="l">
              <a:defRPr sz="3400" b="0" i="0">
                <a:ln>
                  <a:noFill/>
                </a:ln>
                <a:solidFill>
                  <a:schemeClr val="tx1"/>
                </a:solidFill>
                <a:latin typeface="+mj-lt"/>
                <a:ea typeface="Calibri Light" charset="0"/>
                <a:cs typeface="Calibri Light" charset="0"/>
              </a:defRPr>
            </a:lvl1pPr>
          </a:lstStyle>
          <a:p>
            <a:r>
              <a:rPr lang="nb-NO"/>
              <a:t>Klikk for å redigere tittelstil</a:t>
            </a:r>
          </a:p>
        </p:txBody>
      </p:sp>
      <p:sp>
        <p:nvSpPr>
          <p:cNvPr id="3" name="Undertittel 2"/>
          <p:cNvSpPr>
            <a:spLocks noGrp="1"/>
          </p:cNvSpPr>
          <p:nvPr>
            <p:ph type="subTitle" idx="1"/>
          </p:nvPr>
        </p:nvSpPr>
        <p:spPr>
          <a:xfrm>
            <a:off x="1315843" y="4261725"/>
            <a:ext cx="9540000" cy="720000"/>
          </a:xfrm>
        </p:spPr>
        <p:txBody>
          <a:bodyPr lIns="0" tIns="0" rIns="0" bIns="0">
            <a:normAutofit/>
          </a:bodyPr>
          <a:lstStyle>
            <a:lvl1pPr marL="0" indent="0" algn="l">
              <a:buNone/>
              <a:defRPr sz="2200" b="0" i="0">
                <a:solidFill>
                  <a:schemeClr val="tx1"/>
                </a:solidFill>
                <a:latin typeface="+mj-lt"/>
                <a:ea typeface="Calibri Light" charset="0"/>
                <a:cs typeface="Calibri 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pic>
        <p:nvPicPr>
          <p:cNvPr id="7" name="Bild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624" y="190501"/>
            <a:ext cx="2835887" cy="1184400"/>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Forside">
    <p:bg>
      <p:bgPr>
        <a:gradFill>
          <a:gsLst>
            <a:gs pos="0">
              <a:srgbClr val="9E3095">
                <a:lumMod val="100000"/>
              </a:srgbClr>
            </a:gs>
            <a:gs pos="50000">
              <a:srgbClr val="551F61"/>
            </a:gs>
            <a:gs pos="100000">
              <a:schemeClr val="bg2"/>
            </a:gs>
          </a:gsLst>
          <a:path path="circle">
            <a:fillToRect l="100000" b="100000"/>
          </a:path>
        </a:gradFill>
        <a:effectLst/>
      </p:bgPr>
    </p:bg>
    <p:spTree>
      <p:nvGrpSpPr>
        <p:cNvPr id="1" name=""/>
        <p:cNvGrpSpPr/>
        <p:nvPr/>
      </p:nvGrpSpPr>
      <p:grpSpPr>
        <a:xfrm>
          <a:off x="0" y="0"/>
          <a:ext cx="0" cy="0"/>
          <a:chOff x="0" y="0"/>
          <a:chExt cx="0" cy="0"/>
        </a:xfrm>
      </p:grpSpPr>
      <p:sp>
        <p:nvSpPr>
          <p:cNvPr id="6" name="Rektangel 5"/>
          <p:cNvSpPr/>
          <p:nvPr userDrawn="1"/>
        </p:nvSpPr>
        <p:spPr>
          <a:xfrm>
            <a:off x="0" y="0"/>
            <a:ext cx="12192000" cy="6858000"/>
          </a:xfrm>
          <a:prstGeom prst="rect">
            <a:avLst/>
          </a:prstGeom>
          <a:gradFill flip="none" rotWithShape="1">
            <a:gsLst>
              <a:gs pos="0">
                <a:srgbClr val="668CA5"/>
              </a:gs>
              <a:gs pos="100000">
                <a:srgbClr val="F0F0F0">
                  <a:lumMod val="55000"/>
                  <a:lumOff val="45000"/>
                </a:srgbClr>
              </a:gs>
              <a:gs pos="50000">
                <a:srgbClr val="E6EAF0"/>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p:cNvSpPr>
            <a:spLocks noGrp="1"/>
          </p:cNvSpPr>
          <p:nvPr>
            <p:ph type="ctrTitle"/>
          </p:nvPr>
        </p:nvSpPr>
        <p:spPr>
          <a:xfrm>
            <a:off x="1315843" y="2025451"/>
            <a:ext cx="9540000" cy="1080000"/>
          </a:xfrm>
          <a:ln>
            <a:noFill/>
          </a:ln>
        </p:spPr>
        <p:txBody>
          <a:bodyPr anchor="t">
            <a:normAutofit/>
          </a:bodyPr>
          <a:lstStyle>
            <a:lvl1pPr algn="l">
              <a:defRPr sz="3400" b="0" i="0">
                <a:ln>
                  <a:noFill/>
                </a:ln>
                <a:solidFill>
                  <a:schemeClr val="bg2"/>
                </a:solidFill>
                <a:latin typeface="+mj-lt"/>
                <a:ea typeface="Calibri Light" charset="0"/>
                <a:cs typeface="Calibri Light" charset="0"/>
              </a:defRPr>
            </a:lvl1pPr>
          </a:lstStyle>
          <a:p>
            <a:r>
              <a:rPr lang="nb-NO"/>
              <a:t>Klikk for å redigere tittelstil</a:t>
            </a:r>
          </a:p>
        </p:txBody>
      </p:sp>
      <p:sp>
        <p:nvSpPr>
          <p:cNvPr id="3" name="Undertittel 2"/>
          <p:cNvSpPr>
            <a:spLocks noGrp="1"/>
          </p:cNvSpPr>
          <p:nvPr>
            <p:ph type="subTitle" idx="1"/>
          </p:nvPr>
        </p:nvSpPr>
        <p:spPr>
          <a:xfrm>
            <a:off x="1315843" y="4261725"/>
            <a:ext cx="9540000" cy="720000"/>
          </a:xfrm>
        </p:spPr>
        <p:txBody>
          <a:bodyPr lIns="0" tIns="0" rIns="0" bIns="0">
            <a:normAutofit/>
          </a:bodyPr>
          <a:lstStyle>
            <a:lvl1pPr marL="0" indent="0" algn="l">
              <a:buNone/>
              <a:defRPr sz="2200" b="0" i="0">
                <a:solidFill>
                  <a:schemeClr val="bg2"/>
                </a:solidFill>
                <a:latin typeface="+mj-lt"/>
                <a:ea typeface="Calibri Light" charset="0"/>
                <a:cs typeface="Calibri 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pic>
        <p:nvPicPr>
          <p:cNvPr id="11" name="Bild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28800" y="0"/>
            <a:ext cx="12192000" cy="6858000"/>
          </a:xfrm>
          <a:prstGeom prst="rect">
            <a:avLst/>
          </a:prstGeom>
        </p:spPr>
      </p:pic>
      <p:pic>
        <p:nvPicPr>
          <p:cNvPr id="8" name="Bild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8624" y="190501"/>
            <a:ext cx="2835887" cy="1184400"/>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Forside">
    <p:bg>
      <p:bgPr>
        <a:gradFill>
          <a:gsLst>
            <a:gs pos="0">
              <a:srgbClr val="9E3095">
                <a:lumMod val="100000"/>
              </a:srgbClr>
            </a:gs>
            <a:gs pos="50000">
              <a:srgbClr val="551F61"/>
            </a:gs>
            <a:gs pos="100000">
              <a:schemeClr val="bg2"/>
            </a:gs>
          </a:gsLst>
          <a:path path="circle">
            <a:fillToRect l="100000" b="100000"/>
          </a:path>
        </a:gradFill>
        <a:effectLst/>
      </p:bgPr>
    </p:bg>
    <p:spTree>
      <p:nvGrpSpPr>
        <p:cNvPr id="1" name=""/>
        <p:cNvGrpSpPr/>
        <p:nvPr/>
      </p:nvGrpSpPr>
      <p:grpSpPr>
        <a:xfrm>
          <a:off x="0" y="0"/>
          <a:ext cx="0" cy="0"/>
          <a:chOff x="0" y="0"/>
          <a:chExt cx="0" cy="0"/>
        </a:xfrm>
      </p:grpSpPr>
      <p:sp>
        <p:nvSpPr>
          <p:cNvPr id="12" name="Plassholder for bilde 11"/>
          <p:cNvSpPr>
            <a:spLocks noGrp="1"/>
          </p:cNvSpPr>
          <p:nvPr>
            <p:ph type="pic" sz="quarter" idx="10"/>
          </p:nvPr>
        </p:nvSpPr>
        <p:spPr>
          <a:xfrm>
            <a:off x="0" y="0"/>
            <a:ext cx="12192000" cy="6858000"/>
          </a:xfrm>
          <a:solidFill>
            <a:srgbClr val="F0F0F0"/>
          </a:solidFill>
        </p:spPr>
        <p:txBody>
          <a:bodyPr/>
          <a:lstStyle/>
          <a:p>
            <a:r>
              <a:rPr lang="nb-NO"/>
              <a:t>Klikk på ikonet for å legge til et bilde</a:t>
            </a:r>
          </a:p>
        </p:txBody>
      </p:sp>
      <p:sp>
        <p:nvSpPr>
          <p:cNvPr id="2" name="Tittel 1"/>
          <p:cNvSpPr>
            <a:spLocks noGrp="1"/>
          </p:cNvSpPr>
          <p:nvPr>
            <p:ph type="ctrTitle"/>
          </p:nvPr>
        </p:nvSpPr>
        <p:spPr>
          <a:xfrm>
            <a:off x="1315843" y="2025451"/>
            <a:ext cx="9540000" cy="1080000"/>
          </a:xfrm>
          <a:ln>
            <a:noFill/>
          </a:ln>
        </p:spPr>
        <p:txBody>
          <a:bodyPr anchor="t">
            <a:normAutofit/>
          </a:bodyPr>
          <a:lstStyle>
            <a:lvl1pPr algn="l">
              <a:defRPr sz="3400" b="0" i="0">
                <a:ln>
                  <a:noFill/>
                </a:ln>
                <a:solidFill>
                  <a:schemeClr val="bg2"/>
                </a:solidFill>
                <a:latin typeface="+mj-lt"/>
                <a:ea typeface="Calibri Light" charset="0"/>
                <a:cs typeface="Calibri Light" charset="0"/>
              </a:defRPr>
            </a:lvl1pPr>
          </a:lstStyle>
          <a:p>
            <a:r>
              <a:rPr lang="nb-NO"/>
              <a:t>Klikk for å redigere tittelstil</a:t>
            </a:r>
          </a:p>
        </p:txBody>
      </p:sp>
      <p:sp>
        <p:nvSpPr>
          <p:cNvPr id="3" name="Undertittel 2"/>
          <p:cNvSpPr>
            <a:spLocks noGrp="1"/>
          </p:cNvSpPr>
          <p:nvPr>
            <p:ph type="subTitle" idx="1"/>
          </p:nvPr>
        </p:nvSpPr>
        <p:spPr>
          <a:xfrm>
            <a:off x="1315843" y="4261725"/>
            <a:ext cx="9540000" cy="720000"/>
          </a:xfrm>
        </p:spPr>
        <p:txBody>
          <a:bodyPr lIns="0" tIns="0" rIns="0" bIns="0">
            <a:normAutofit/>
          </a:bodyPr>
          <a:lstStyle>
            <a:lvl1pPr marL="0" indent="0" algn="l">
              <a:buNone/>
              <a:defRPr sz="2200" b="0" i="0">
                <a:solidFill>
                  <a:schemeClr val="bg2"/>
                </a:solidFill>
                <a:latin typeface="+mj-lt"/>
                <a:ea typeface="Calibri Light" charset="0"/>
                <a:cs typeface="Calibri 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pic>
        <p:nvPicPr>
          <p:cNvPr id="7" name="Bild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624" y="190501"/>
            <a:ext cx="2835887" cy="1184400"/>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24" name="Plassholder for innhold 2"/>
          <p:cNvSpPr>
            <a:spLocks noGrp="1"/>
          </p:cNvSpPr>
          <p:nvPr>
            <p:ph sz="half" idx="1"/>
          </p:nvPr>
        </p:nvSpPr>
        <p:spPr>
          <a:xfrm>
            <a:off x="552116" y="1429481"/>
            <a:ext cx="11160000" cy="4500000"/>
          </a:xfrm>
        </p:spPr>
        <p:txBody>
          <a:bodyPr>
            <a:normAutofit/>
          </a:bodyPr>
          <a:lstStyle>
            <a:lvl1pPr>
              <a:defRPr sz="2600">
                <a:solidFill>
                  <a:schemeClr val="bg2">
                    <a:lumMod val="25000"/>
                  </a:schemeClr>
                </a:solidFill>
              </a:defRPr>
            </a:lvl1pPr>
            <a:lvl2pPr>
              <a:defRPr sz="2400">
                <a:solidFill>
                  <a:schemeClr val="bg2">
                    <a:lumMod val="25000"/>
                  </a:schemeClr>
                </a:solidFill>
              </a:defRPr>
            </a:lvl2pPr>
            <a:lvl3pPr>
              <a:defRPr sz="2400">
                <a:solidFill>
                  <a:schemeClr val="bg2">
                    <a:lumMod val="25000"/>
                  </a:schemeClr>
                </a:solidFill>
              </a:defRPr>
            </a:lvl3pPr>
            <a:lvl4pPr>
              <a:defRPr sz="2400">
                <a:solidFill>
                  <a:schemeClr val="bg2">
                    <a:lumMod val="25000"/>
                  </a:schemeClr>
                </a:solidFill>
              </a:defRPr>
            </a:lvl4pPr>
            <a:lvl5pPr>
              <a:defRPr sz="2400">
                <a:solidFill>
                  <a:schemeClr val="bg2">
                    <a:lumMod val="25000"/>
                  </a:schemeClr>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2" name="Tittel 1"/>
          <p:cNvSpPr>
            <a:spLocks noGrp="1"/>
          </p:cNvSpPr>
          <p:nvPr>
            <p:ph type="title"/>
          </p:nvPr>
        </p:nvSpPr>
        <p:spPr/>
        <p:txBody>
          <a:bodyPr/>
          <a:lstStyle/>
          <a:p>
            <a:r>
              <a:rPr lang="nb-NO"/>
              <a:t>Klikk for å redigere tittelstil</a:t>
            </a:r>
          </a:p>
        </p:txBody>
      </p:sp>
      <p:sp>
        <p:nvSpPr>
          <p:cNvPr id="5" name="Plassholder for lysbildenummer 4"/>
          <p:cNvSpPr>
            <a:spLocks noGrp="1"/>
          </p:cNvSpPr>
          <p:nvPr>
            <p:ph type="sldNum" sz="quarter" idx="12"/>
          </p:nvPr>
        </p:nvSpPr>
        <p:spPr/>
        <p:txBody>
          <a:bodyPr/>
          <a:lstStyle/>
          <a:p>
            <a:fld id="{DFED0836-D635-394C-B680-A84B30E9EE77}" type="slidenum">
              <a:rPr lang="nb-NO" smtClean="0"/>
              <a:pPr/>
              <a:t>‹#›</a:t>
            </a:fld>
            <a:endParaRPr lang="nb-NO"/>
          </a:p>
        </p:txBody>
      </p:sp>
      <p:sp>
        <p:nvSpPr>
          <p:cNvPr id="7" name="Plassholder for bunntekst 7"/>
          <p:cNvSpPr>
            <a:spLocks noGrp="1"/>
          </p:cNvSpPr>
          <p:nvPr>
            <p:ph type="ftr" sz="quarter" idx="3"/>
          </p:nvPr>
        </p:nvSpPr>
        <p:spPr>
          <a:xfrm>
            <a:off x="958457" y="6356350"/>
            <a:ext cx="10003054" cy="365125"/>
          </a:xfrm>
          <a:prstGeom prst="rect">
            <a:avLst/>
          </a:prstGeom>
        </p:spPr>
        <p:txBody>
          <a:bodyPr vert="horz" lIns="0" tIns="0" rIns="0" bIns="0" rtlCol="0" anchor="ctr"/>
          <a:lstStyle>
            <a:lvl1pPr algn="l">
              <a:defRPr sz="1200">
                <a:solidFill>
                  <a:schemeClr val="tx1">
                    <a:tint val="75000"/>
                  </a:schemeClr>
                </a:solidFill>
              </a:defRPr>
            </a:lvl1pPr>
          </a:lstStyle>
          <a:p>
            <a:r>
              <a:rPr lang="nb-NO"/>
              <a:t>Navn på presentasjon eller tema</a:t>
            </a:r>
          </a:p>
        </p:txBody>
      </p:sp>
    </p:spTree>
    <p:extLst>
      <p:ext uri="{BB962C8B-B14F-4D97-AF65-F5344CB8AC3E}">
        <p14:creationId xmlns:p14="http://schemas.microsoft.com/office/powerpoint/2010/main" val="2108604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tel og innhold (grå bakgrunn)">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5" name="Plassholder for lysbildenummer 4"/>
          <p:cNvSpPr>
            <a:spLocks noGrp="1"/>
          </p:cNvSpPr>
          <p:nvPr>
            <p:ph type="sldNum" sz="quarter" idx="12"/>
          </p:nvPr>
        </p:nvSpPr>
        <p:spPr/>
        <p:txBody>
          <a:bodyPr/>
          <a:lstStyle/>
          <a:p>
            <a:fld id="{DFED0836-D635-394C-B680-A84B30E9EE77}" type="slidenum">
              <a:rPr lang="nb-NO" smtClean="0"/>
              <a:pPr/>
              <a:t>‹#›</a:t>
            </a:fld>
            <a:endParaRPr lang="nb-NO"/>
          </a:p>
        </p:txBody>
      </p:sp>
      <p:sp>
        <p:nvSpPr>
          <p:cNvPr id="6" name="Plassholder for innhold 2"/>
          <p:cNvSpPr>
            <a:spLocks noGrp="1"/>
          </p:cNvSpPr>
          <p:nvPr>
            <p:ph sz="half" idx="1"/>
          </p:nvPr>
        </p:nvSpPr>
        <p:spPr>
          <a:xfrm>
            <a:off x="550190" y="1429481"/>
            <a:ext cx="11161926" cy="4500000"/>
          </a:xfrm>
          <a:solidFill>
            <a:srgbClr val="668CA5">
              <a:alpha val="7059"/>
            </a:srgbClr>
          </a:solidFill>
        </p:spPr>
        <p:txBody>
          <a:bodyPr lIns="270000" tIns="270000" rIns="270000" bIns="27000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bunntekst 7"/>
          <p:cNvSpPr>
            <a:spLocks noGrp="1"/>
          </p:cNvSpPr>
          <p:nvPr>
            <p:ph type="ftr" sz="quarter" idx="3"/>
          </p:nvPr>
        </p:nvSpPr>
        <p:spPr>
          <a:xfrm>
            <a:off x="958457" y="6356350"/>
            <a:ext cx="10115943" cy="365125"/>
          </a:xfrm>
          <a:prstGeom prst="rect">
            <a:avLst/>
          </a:prstGeom>
        </p:spPr>
        <p:txBody>
          <a:bodyPr vert="horz" lIns="0" tIns="0" rIns="0" bIns="0" rtlCol="0" anchor="ctr"/>
          <a:lstStyle>
            <a:lvl1pPr algn="l">
              <a:defRPr sz="1200">
                <a:solidFill>
                  <a:schemeClr val="tx1">
                    <a:tint val="75000"/>
                  </a:schemeClr>
                </a:solidFill>
              </a:defRPr>
            </a:lvl1pPr>
          </a:lstStyle>
          <a:p>
            <a:r>
              <a:rPr lang="nb-NO"/>
              <a:t>Navn på presentasjon eller tema</a:t>
            </a:r>
          </a:p>
        </p:txBody>
      </p:sp>
    </p:spTree>
    <p:extLst>
      <p:ext uri="{BB962C8B-B14F-4D97-AF65-F5344CB8AC3E}">
        <p14:creationId xmlns:p14="http://schemas.microsoft.com/office/powerpoint/2010/main" val="1512717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552116" y="1429479"/>
            <a:ext cx="5472000" cy="45000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251002" y="1429479"/>
            <a:ext cx="5472000" cy="45000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lysbildenummer 6"/>
          <p:cNvSpPr>
            <a:spLocks noGrp="1"/>
          </p:cNvSpPr>
          <p:nvPr>
            <p:ph type="sldNum" sz="quarter" idx="12"/>
          </p:nvPr>
        </p:nvSpPr>
        <p:spPr/>
        <p:txBody>
          <a:bodyPr/>
          <a:lstStyle/>
          <a:p>
            <a:fld id="{DFED0836-D635-394C-B680-A84B30E9EE77}" type="slidenum">
              <a:rPr lang="nb-NO" smtClean="0"/>
              <a:t>‹#›</a:t>
            </a:fld>
            <a:endParaRPr lang="nb-NO"/>
          </a:p>
        </p:txBody>
      </p:sp>
      <p:sp>
        <p:nvSpPr>
          <p:cNvPr id="8" name="Plassholder for bunntekst 7"/>
          <p:cNvSpPr>
            <a:spLocks noGrp="1"/>
          </p:cNvSpPr>
          <p:nvPr>
            <p:ph type="ftr" sz="quarter" idx="3"/>
          </p:nvPr>
        </p:nvSpPr>
        <p:spPr>
          <a:xfrm>
            <a:off x="958457" y="6356350"/>
            <a:ext cx="10070787" cy="365125"/>
          </a:xfrm>
          <a:prstGeom prst="rect">
            <a:avLst/>
          </a:prstGeom>
        </p:spPr>
        <p:txBody>
          <a:bodyPr vert="horz" lIns="0" tIns="0" rIns="0" bIns="0" rtlCol="0" anchor="ctr"/>
          <a:lstStyle>
            <a:lvl1pPr algn="l">
              <a:defRPr sz="1200">
                <a:solidFill>
                  <a:schemeClr val="tx1">
                    <a:tint val="75000"/>
                  </a:schemeClr>
                </a:solidFill>
              </a:defRPr>
            </a:lvl1pPr>
          </a:lstStyle>
          <a:p>
            <a:r>
              <a:rPr lang="nb-NO"/>
              <a:t>Navn på presentasjon eller tema</a:t>
            </a:r>
          </a:p>
        </p:txBody>
      </p:sp>
    </p:spTree>
    <p:extLst>
      <p:ext uri="{BB962C8B-B14F-4D97-AF65-F5344CB8AC3E}">
        <p14:creationId xmlns:p14="http://schemas.microsoft.com/office/powerpoint/2010/main" val="1718987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 innholdsdeler (grå bakgrunn)">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550190" y="1429481"/>
            <a:ext cx="5472000" cy="4500000"/>
          </a:xfrm>
          <a:solidFill>
            <a:srgbClr val="668CA5">
              <a:alpha val="7059"/>
            </a:srgbClr>
          </a:solidFill>
        </p:spPr>
        <p:txBody>
          <a:bodyPr lIns="270000" tIns="270000" rIns="270000" bIns="27000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lysbildenummer 6"/>
          <p:cNvSpPr>
            <a:spLocks noGrp="1"/>
          </p:cNvSpPr>
          <p:nvPr>
            <p:ph type="sldNum" sz="quarter" idx="12"/>
          </p:nvPr>
        </p:nvSpPr>
        <p:spPr/>
        <p:txBody>
          <a:bodyPr/>
          <a:lstStyle/>
          <a:p>
            <a:fld id="{DFED0836-D635-394C-B680-A84B30E9EE77}" type="slidenum">
              <a:rPr lang="nb-NO" smtClean="0"/>
              <a:t>‹#›</a:t>
            </a:fld>
            <a:endParaRPr lang="nb-NO"/>
          </a:p>
        </p:txBody>
      </p:sp>
      <p:sp>
        <p:nvSpPr>
          <p:cNvPr id="12" name="Rectangle 11"/>
          <p:cNvSpPr/>
          <p:nvPr userDrawn="1"/>
        </p:nvSpPr>
        <p:spPr>
          <a:xfrm>
            <a:off x="6242042" y="1440365"/>
            <a:ext cx="5472000" cy="4500000"/>
          </a:xfrm>
          <a:prstGeom prst="rect">
            <a:avLst/>
          </a:prstGeom>
          <a:solidFill>
            <a:srgbClr val="668CA5">
              <a:alpha val="7059"/>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1" name="Content Placeholder 17"/>
          <p:cNvSpPr>
            <a:spLocks noGrp="1"/>
          </p:cNvSpPr>
          <p:nvPr>
            <p:ph sz="quarter" idx="13" hasCustomPrompt="1"/>
          </p:nvPr>
        </p:nvSpPr>
        <p:spPr>
          <a:xfrm>
            <a:off x="6253971" y="1429481"/>
            <a:ext cx="5472000" cy="4500000"/>
          </a:xfrm>
          <a:noFill/>
        </p:spPr>
        <p:txBody>
          <a:bodyPr lIns="270000" tIns="270000" rIns="270000" bIns="270000"/>
          <a:lstStyle>
            <a:lvl1pPr marL="0" indent="0">
              <a:buNone/>
              <a:defRPr baseline="0"/>
            </a:lvl1pPr>
          </a:lstStyle>
          <a:p>
            <a:pPr lvl="0"/>
            <a:r>
              <a:rPr lang="nb-NO"/>
              <a:t>Graph / </a:t>
            </a:r>
            <a:r>
              <a:rPr lang="nb-NO" err="1"/>
              <a:t>Smartart</a:t>
            </a:r>
            <a:endParaRPr lang="nb-NO"/>
          </a:p>
        </p:txBody>
      </p:sp>
      <p:sp>
        <p:nvSpPr>
          <p:cNvPr id="8" name="Plassholder for bunntekst 7"/>
          <p:cNvSpPr>
            <a:spLocks noGrp="1"/>
          </p:cNvSpPr>
          <p:nvPr>
            <p:ph type="ftr" sz="quarter" idx="3"/>
          </p:nvPr>
        </p:nvSpPr>
        <p:spPr>
          <a:xfrm>
            <a:off x="958457" y="6356350"/>
            <a:ext cx="10014343" cy="365125"/>
          </a:xfrm>
          <a:prstGeom prst="rect">
            <a:avLst/>
          </a:prstGeom>
        </p:spPr>
        <p:txBody>
          <a:bodyPr vert="horz" lIns="0" tIns="0" rIns="0" bIns="0" rtlCol="0" anchor="ctr"/>
          <a:lstStyle>
            <a:lvl1pPr algn="l">
              <a:defRPr sz="1200">
                <a:solidFill>
                  <a:schemeClr val="tx1">
                    <a:tint val="75000"/>
                  </a:schemeClr>
                </a:solidFill>
              </a:defRPr>
            </a:lvl1pPr>
          </a:lstStyle>
          <a:p>
            <a:r>
              <a:rPr lang="nb-NO"/>
              <a:t>Navn på presentasjon eller tema</a:t>
            </a:r>
          </a:p>
        </p:txBody>
      </p:sp>
    </p:spTree>
    <p:extLst>
      <p:ext uri="{BB962C8B-B14F-4D97-AF65-F5344CB8AC3E}">
        <p14:creationId xmlns:p14="http://schemas.microsoft.com/office/powerpoint/2010/main" val="82446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killeside">
    <p:bg>
      <p:bgPr>
        <a:gradFill>
          <a:gsLst>
            <a:gs pos="0">
              <a:srgbClr val="9E3095">
                <a:lumMod val="100000"/>
              </a:srgbClr>
            </a:gs>
            <a:gs pos="50000">
              <a:srgbClr val="551F61"/>
            </a:gs>
            <a:gs pos="100000">
              <a:schemeClr val="bg2"/>
            </a:gs>
          </a:gsLst>
          <a:path path="circle">
            <a:fillToRect l="100000" b="100000"/>
          </a:path>
        </a:gradFill>
        <a:effectLst/>
      </p:bgPr>
    </p:bg>
    <p:spTree>
      <p:nvGrpSpPr>
        <p:cNvPr id="1" name=""/>
        <p:cNvGrpSpPr/>
        <p:nvPr/>
      </p:nvGrpSpPr>
      <p:grpSpPr>
        <a:xfrm>
          <a:off x="0" y="0"/>
          <a:ext cx="0" cy="0"/>
          <a:chOff x="0" y="0"/>
          <a:chExt cx="0" cy="0"/>
        </a:xfrm>
      </p:grpSpPr>
      <p:pic>
        <p:nvPicPr>
          <p:cNvPr id="14" name="Bild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tel 1"/>
          <p:cNvSpPr>
            <a:spLocks noGrp="1"/>
          </p:cNvSpPr>
          <p:nvPr>
            <p:ph type="ctrTitle"/>
          </p:nvPr>
        </p:nvSpPr>
        <p:spPr>
          <a:xfrm>
            <a:off x="1315843" y="2889000"/>
            <a:ext cx="9540000" cy="1080000"/>
          </a:xfrm>
          <a:ln>
            <a:noFill/>
          </a:ln>
        </p:spPr>
        <p:txBody>
          <a:bodyPr anchor="ctr">
            <a:normAutofit/>
          </a:bodyPr>
          <a:lstStyle>
            <a:lvl1pPr algn="ctr">
              <a:defRPr sz="3400" b="0" i="0">
                <a:ln>
                  <a:noFill/>
                </a:ln>
                <a:solidFill>
                  <a:schemeClr val="tx1"/>
                </a:solidFill>
                <a:latin typeface="+mj-lt"/>
                <a:ea typeface="Calibri Light" charset="0"/>
                <a:cs typeface="Calibri Light" charset="0"/>
              </a:defRPr>
            </a:lvl1pPr>
          </a:lstStyle>
          <a:p>
            <a:r>
              <a:rPr lang="nb-NO"/>
              <a:t>Klikk for å redigere tittelstil</a:t>
            </a:r>
          </a:p>
        </p:txBody>
      </p:sp>
    </p:spTree>
    <p:extLst>
      <p:ext uri="{BB962C8B-B14F-4D97-AF65-F5344CB8AC3E}">
        <p14:creationId xmlns:p14="http://schemas.microsoft.com/office/powerpoint/2010/main" val="95952877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552116" y="367609"/>
            <a:ext cx="11160000" cy="720000"/>
          </a:xfrm>
          <a:prstGeom prst="rect">
            <a:avLst/>
          </a:prstGeom>
        </p:spPr>
        <p:txBody>
          <a:bodyPr vert="horz" wrap="square" lIns="0" tIns="0" rIns="0" bIns="0" rtlCol="0" anchor="b">
            <a:normAutofit/>
          </a:bodyPr>
          <a:lstStyle/>
          <a:p>
            <a:r>
              <a:rPr lang="nb-NO"/>
              <a:t>Klikk for å redigere tittelstil</a:t>
            </a:r>
          </a:p>
        </p:txBody>
      </p:sp>
      <p:sp>
        <p:nvSpPr>
          <p:cNvPr id="3" name="Plassholder for tekst 2"/>
          <p:cNvSpPr>
            <a:spLocks noGrp="1"/>
          </p:cNvSpPr>
          <p:nvPr>
            <p:ph type="body" idx="1"/>
          </p:nvPr>
        </p:nvSpPr>
        <p:spPr>
          <a:xfrm>
            <a:off x="552116" y="1551709"/>
            <a:ext cx="11160000" cy="4375746"/>
          </a:xfrm>
          <a:prstGeom prst="rect">
            <a:avLst/>
          </a:prstGeom>
        </p:spPr>
        <p:txBody>
          <a:bodyPr vert="horz" lIns="0" tIns="0" rIns="0" bIns="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lysbildenummer 5"/>
          <p:cNvSpPr>
            <a:spLocks noGrp="1"/>
          </p:cNvSpPr>
          <p:nvPr>
            <p:ph type="sldNum" sz="quarter" idx="4"/>
          </p:nvPr>
        </p:nvSpPr>
        <p:spPr>
          <a:xfrm>
            <a:off x="552116" y="6356350"/>
            <a:ext cx="406341" cy="360000"/>
          </a:xfrm>
          <a:prstGeom prst="rect">
            <a:avLst/>
          </a:prstGeom>
        </p:spPr>
        <p:txBody>
          <a:bodyPr vert="horz" lIns="0" tIns="0" rIns="0" bIns="0" rtlCol="0" anchor="ctr"/>
          <a:lstStyle>
            <a:lvl1pPr algn="l">
              <a:defRPr sz="1400">
                <a:solidFill>
                  <a:schemeClr val="bg1">
                    <a:lumMod val="50000"/>
                  </a:schemeClr>
                </a:solidFill>
              </a:defRPr>
            </a:lvl1pPr>
          </a:lstStyle>
          <a:p>
            <a:fld id="{DFED0836-D635-394C-B680-A84B30E9EE77}" type="slidenum">
              <a:rPr lang="nb-NO" smtClean="0"/>
              <a:pPr/>
              <a:t>‹#›</a:t>
            </a:fld>
            <a:endParaRPr lang="nb-NO"/>
          </a:p>
        </p:txBody>
      </p:sp>
      <p:cxnSp>
        <p:nvCxnSpPr>
          <p:cNvPr id="9" name="Rett linje 8"/>
          <p:cNvCxnSpPr/>
          <p:nvPr userDrawn="1"/>
        </p:nvCxnSpPr>
        <p:spPr>
          <a:xfrm flipV="1">
            <a:off x="552116" y="1255088"/>
            <a:ext cx="11160000" cy="4974"/>
          </a:xfrm>
          <a:prstGeom prst="line">
            <a:avLst/>
          </a:prstGeom>
          <a:ln>
            <a:solidFill>
              <a:srgbClr val="8A1781"/>
            </a:solidFill>
          </a:ln>
        </p:spPr>
        <p:style>
          <a:lnRef idx="1">
            <a:schemeClr val="accent1"/>
          </a:lnRef>
          <a:fillRef idx="0">
            <a:schemeClr val="accent1"/>
          </a:fillRef>
          <a:effectRef idx="0">
            <a:schemeClr val="accent1"/>
          </a:effectRef>
          <a:fontRef idx="minor">
            <a:schemeClr val="tx1"/>
          </a:fontRef>
        </p:style>
      </p:cxnSp>
      <p:cxnSp>
        <p:nvCxnSpPr>
          <p:cNvPr id="10" name="Rett linje 9"/>
          <p:cNvCxnSpPr/>
          <p:nvPr userDrawn="1"/>
        </p:nvCxnSpPr>
        <p:spPr>
          <a:xfrm flipV="1">
            <a:off x="552116" y="6267301"/>
            <a:ext cx="11160000" cy="4111"/>
          </a:xfrm>
          <a:prstGeom prst="line">
            <a:avLst/>
          </a:prstGeom>
          <a:ln>
            <a:solidFill>
              <a:srgbClr val="8A1781"/>
            </a:solidFill>
          </a:ln>
        </p:spPr>
        <p:style>
          <a:lnRef idx="1">
            <a:schemeClr val="accent1"/>
          </a:lnRef>
          <a:fillRef idx="0">
            <a:schemeClr val="accent1"/>
          </a:fillRef>
          <a:effectRef idx="0">
            <a:schemeClr val="accent1"/>
          </a:effectRef>
          <a:fontRef idx="minor">
            <a:schemeClr val="tx1"/>
          </a:fontRef>
        </p:style>
      </p:cxnSp>
      <p:sp>
        <p:nvSpPr>
          <p:cNvPr id="8" name="Plassholder for bunntekst 7"/>
          <p:cNvSpPr>
            <a:spLocks noGrp="1"/>
          </p:cNvSpPr>
          <p:nvPr>
            <p:ph type="ftr" sz="quarter" idx="3"/>
          </p:nvPr>
        </p:nvSpPr>
        <p:spPr>
          <a:xfrm>
            <a:off x="958457" y="6356350"/>
            <a:ext cx="10161099" cy="365125"/>
          </a:xfrm>
          <a:prstGeom prst="rect">
            <a:avLst/>
          </a:prstGeom>
        </p:spPr>
        <p:txBody>
          <a:bodyPr vert="horz" lIns="0" tIns="0" rIns="0" bIns="0" rtlCol="0" anchor="ctr"/>
          <a:lstStyle>
            <a:lvl1pPr algn="l">
              <a:defRPr sz="1400">
                <a:solidFill>
                  <a:schemeClr val="bg1">
                    <a:lumMod val="50000"/>
                  </a:schemeClr>
                </a:solidFill>
              </a:defRPr>
            </a:lvl1pPr>
          </a:lstStyle>
          <a:p>
            <a:r>
              <a:rPr lang="nb-NO"/>
              <a:t>Navn på presentasjon eller tema</a:t>
            </a:r>
          </a:p>
        </p:txBody>
      </p:sp>
      <p:sp>
        <p:nvSpPr>
          <p:cNvPr id="11" name="Plassholder for bunntekst 7"/>
          <p:cNvSpPr txBox="1">
            <a:spLocks/>
          </p:cNvSpPr>
          <p:nvPr userDrawn="1"/>
        </p:nvSpPr>
        <p:spPr>
          <a:xfrm>
            <a:off x="5867400" y="6356505"/>
            <a:ext cx="4114800" cy="365125"/>
          </a:xfrm>
          <a:prstGeom prst="rect">
            <a:avLst/>
          </a:prstGeom>
        </p:spPr>
        <p:txBody>
          <a:bodyPr vert="horz" lIns="91440" tIns="45720" rIns="91440" bIns="45720" rtlCol="0" anchor="ctr"/>
          <a:lstStyle>
            <a:defPPr>
              <a:defRPr lang="nb-NO"/>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b-NO"/>
          </a:p>
        </p:txBody>
      </p:sp>
      <p:sp>
        <p:nvSpPr>
          <p:cNvPr id="14" name="Plassholder for bunntekst 7"/>
          <p:cNvSpPr txBox="1">
            <a:spLocks/>
          </p:cNvSpPr>
          <p:nvPr userDrawn="1"/>
        </p:nvSpPr>
        <p:spPr>
          <a:xfrm>
            <a:off x="4601028" y="6356350"/>
            <a:ext cx="2163282" cy="365125"/>
          </a:xfrm>
          <a:prstGeom prst="rect">
            <a:avLst/>
          </a:prstGeom>
        </p:spPr>
        <p:txBody>
          <a:bodyPr vert="horz" lIns="91440" tIns="45720" rIns="91440" bIns="45720" rtlCol="0" anchor="ctr"/>
          <a:lstStyle>
            <a:defPPr>
              <a:defRPr lang="nb-NO"/>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b-NO"/>
          </a:p>
        </p:txBody>
      </p:sp>
      <p:sp>
        <p:nvSpPr>
          <p:cNvPr id="16" name="Plassholder for bunntekst 7"/>
          <p:cNvSpPr txBox="1">
            <a:spLocks/>
          </p:cNvSpPr>
          <p:nvPr userDrawn="1"/>
        </p:nvSpPr>
        <p:spPr>
          <a:xfrm>
            <a:off x="4152573" y="6356350"/>
            <a:ext cx="2163282" cy="365125"/>
          </a:xfrm>
          <a:prstGeom prst="rect">
            <a:avLst/>
          </a:prstGeom>
        </p:spPr>
        <p:txBody>
          <a:bodyPr vert="horz" lIns="91440" tIns="45720" rIns="91440" bIns="45720" rtlCol="0" anchor="ctr"/>
          <a:lstStyle>
            <a:defPPr>
              <a:defRPr lang="nb-NO"/>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b-NO"/>
          </a:p>
        </p:txBody>
      </p:sp>
      <p:sp>
        <p:nvSpPr>
          <p:cNvPr id="12" name="Plassholder for bunntekst 7"/>
          <p:cNvSpPr txBox="1">
            <a:spLocks/>
          </p:cNvSpPr>
          <p:nvPr userDrawn="1"/>
        </p:nvSpPr>
        <p:spPr>
          <a:xfrm>
            <a:off x="10344586" y="6356350"/>
            <a:ext cx="1353985" cy="360000"/>
          </a:xfrm>
          <a:prstGeom prst="rect">
            <a:avLst/>
          </a:prstGeom>
        </p:spPr>
        <p:txBody>
          <a:bodyPr vert="horz" lIns="0" tIns="0" rIns="0" bIns="0" rtlCol="0" anchor="ctr"/>
          <a:lstStyle>
            <a:defPPr>
              <a:defRPr lang="nb-NO"/>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b-NO" sz="1400" err="1"/>
              <a:t>lhl.no</a:t>
            </a:r>
            <a:endParaRPr lang="nb-NO" sz="1400"/>
          </a:p>
        </p:txBody>
      </p:sp>
    </p:spTree>
    <p:extLst>
      <p:ext uri="{BB962C8B-B14F-4D97-AF65-F5344CB8AC3E}">
        <p14:creationId xmlns:p14="http://schemas.microsoft.com/office/powerpoint/2010/main" val="778981644"/>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65" r:id="rId3"/>
    <p:sldLayoutId id="2147483666" r:id="rId4"/>
    <p:sldLayoutId id="2147483650" r:id="rId5"/>
    <p:sldLayoutId id="2147483663" r:id="rId6"/>
    <p:sldLayoutId id="2147483652" r:id="rId7"/>
    <p:sldLayoutId id="2147483659" r:id="rId8"/>
    <p:sldLayoutId id="2147483661" r:id="rId9"/>
    <p:sldLayoutId id="2147483664" r:id="rId10"/>
    <p:sldLayoutId id="2147483660" r:id="rId11"/>
    <p:sldLayoutId id="2147483662" r:id="rId12"/>
    <p:sldLayoutId id="2147483658" r:id="rId13"/>
  </p:sldLayoutIdLst>
  <p:hf hdr="0" dt="0"/>
  <p:txStyles>
    <p:titleStyle>
      <a:lvl1pPr algn="l" defTabSz="914400" rtl="0" eaLnBrk="1" latinLnBrk="0" hangingPunct="1">
        <a:lnSpc>
          <a:spcPct val="90000"/>
        </a:lnSpc>
        <a:spcBef>
          <a:spcPct val="0"/>
        </a:spcBef>
        <a:buNone/>
        <a:defRPr sz="3000" kern="1200">
          <a:ln>
            <a:noFill/>
          </a:ln>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600" kern="1200">
          <a:solidFill>
            <a:schemeClr val="bg2">
              <a:lumMod val="25000"/>
            </a:schemeClr>
          </a:solidFill>
          <a:latin typeface="+mj-lt"/>
          <a:ea typeface="+mn-ea"/>
          <a:cs typeface="+mn-cs"/>
        </a:defRPr>
      </a:lvl1pPr>
      <a:lvl2pPr marL="685800" indent="-228600" algn="l" defTabSz="914400" rtl="0" eaLnBrk="1" latinLnBrk="0" hangingPunct="1">
        <a:lnSpc>
          <a:spcPct val="90000"/>
        </a:lnSpc>
        <a:spcBef>
          <a:spcPts val="500"/>
        </a:spcBef>
        <a:buClr>
          <a:schemeClr val="tx2"/>
        </a:buClr>
        <a:buFont typeface=".AppleSystemUIFont" charset="-120"/>
        <a:buChar char="–"/>
        <a:defRPr sz="2400" kern="1200">
          <a:solidFill>
            <a:schemeClr val="bg2">
              <a:lumMod val="25000"/>
            </a:schemeClr>
          </a:solidFill>
          <a:latin typeface="+mj-lt"/>
          <a:ea typeface="+mn-ea"/>
          <a:cs typeface="+mn-cs"/>
        </a:defRPr>
      </a:lvl2pPr>
      <a:lvl3pPr marL="1143000" indent="-228600" algn="l" defTabSz="914400" rtl="0" eaLnBrk="1" latinLnBrk="0" hangingPunct="1">
        <a:lnSpc>
          <a:spcPct val="90000"/>
        </a:lnSpc>
        <a:spcBef>
          <a:spcPts val="500"/>
        </a:spcBef>
        <a:buFont typeface="Arial"/>
        <a:buChar char="•"/>
        <a:defRPr sz="2400" i="0" kern="1200">
          <a:solidFill>
            <a:schemeClr val="bg2">
              <a:lumMod val="25000"/>
            </a:schemeClr>
          </a:solidFill>
          <a:latin typeface="+mj-lt"/>
          <a:ea typeface="+mn-ea"/>
          <a:cs typeface="+mn-cs"/>
        </a:defRPr>
      </a:lvl3pPr>
      <a:lvl4pPr marL="1600200" indent="-228600" algn="l" defTabSz="914400" rtl="0" eaLnBrk="1" latinLnBrk="0" hangingPunct="1">
        <a:lnSpc>
          <a:spcPct val="90000"/>
        </a:lnSpc>
        <a:spcBef>
          <a:spcPts val="500"/>
        </a:spcBef>
        <a:buFont typeface=".AppleSystemUIFont" charset="-120"/>
        <a:buChar char="–"/>
        <a:defRPr sz="2400" i="0" kern="1200">
          <a:solidFill>
            <a:schemeClr val="bg2">
              <a:lumMod val="25000"/>
            </a:schemeClr>
          </a:solidFill>
          <a:latin typeface="+mj-lt"/>
          <a:ea typeface="+mn-ea"/>
          <a:cs typeface="+mn-cs"/>
        </a:defRPr>
      </a:lvl4pPr>
      <a:lvl5pPr marL="2057400" indent="-228600" algn="l" defTabSz="914400" rtl="0" eaLnBrk="1" latinLnBrk="0" hangingPunct="1">
        <a:lnSpc>
          <a:spcPct val="90000"/>
        </a:lnSpc>
        <a:spcBef>
          <a:spcPts val="500"/>
        </a:spcBef>
        <a:buFont typeface="Arial"/>
        <a:buChar char="•"/>
        <a:defRPr sz="2400" i="0" kern="1200">
          <a:solidFill>
            <a:schemeClr val="bg2">
              <a:lumMod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lhl.no/om-lhl/var-historie/"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s://www.lhl.no/globalassets/brosjyrer/styringsdok/lhl-interessepolitisk-program.pdf"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lysbildenummer 3"/>
          <p:cNvSpPr>
            <a:spLocks noGrp="1"/>
          </p:cNvSpPr>
          <p:nvPr>
            <p:ph type="sldNum" sz="quarter" idx="12"/>
          </p:nvPr>
        </p:nvSpPr>
        <p:spPr/>
        <p:txBody>
          <a:bodyPr/>
          <a:lstStyle/>
          <a:p>
            <a:fld id="{DFED0836-D635-394C-B680-A84B30E9EE77}" type="slidenum">
              <a:rPr lang="nb-NO" smtClean="0"/>
              <a:pPr/>
              <a:t>1</a:t>
            </a:fld>
            <a:endParaRPr lang="nb-NO"/>
          </a:p>
        </p:txBody>
      </p:sp>
      <p:sp>
        <p:nvSpPr>
          <p:cNvPr id="5" name="Plassholder for bunntekst 4"/>
          <p:cNvSpPr>
            <a:spLocks noGrp="1"/>
          </p:cNvSpPr>
          <p:nvPr>
            <p:ph type="ftr" sz="quarter" idx="3"/>
          </p:nvPr>
        </p:nvSpPr>
        <p:spPr/>
        <p:txBody>
          <a:bodyPr/>
          <a:lstStyle/>
          <a:p>
            <a:r>
              <a:rPr lang="nb-NO" dirty="0"/>
              <a:t>LHL – vår organisasjon, del 2</a:t>
            </a:r>
          </a:p>
        </p:txBody>
      </p:sp>
      <p:sp>
        <p:nvSpPr>
          <p:cNvPr id="8" name="TextBox 7">
            <a:extLst>
              <a:ext uri="{FF2B5EF4-FFF2-40B4-BE49-F238E27FC236}">
                <a16:creationId xmlns:a16="http://schemas.microsoft.com/office/drawing/2014/main" id="{BA678813-2701-C434-DB43-1C41C05A038B}"/>
              </a:ext>
            </a:extLst>
          </p:cNvPr>
          <p:cNvSpPr txBox="1"/>
          <p:nvPr/>
        </p:nvSpPr>
        <p:spPr>
          <a:xfrm>
            <a:off x="1268383" y="2401935"/>
            <a:ext cx="3743017" cy="2757165"/>
          </a:xfrm>
          <a:prstGeom prst="rect">
            <a:avLst/>
          </a:prstGeom>
        </p:spPr>
        <p:txBody>
          <a:bodyPr lIns="0" tIns="0" rIns="0" bIns="0" rtlCol="0" anchor="t">
            <a:spAutoFit/>
          </a:bodyPr>
          <a:lstStyle/>
          <a:p>
            <a:pPr algn="ctr">
              <a:lnSpc>
                <a:spcPts val="4349"/>
              </a:lnSpc>
            </a:pPr>
            <a:r>
              <a:rPr lang="en-US" sz="5400" u="sng">
                <a:solidFill>
                  <a:schemeClr val="accent2">
                    <a:lumMod val="50000"/>
                  </a:schemeClr>
                </a:solidFill>
                <a:latin typeface="+mj-lt"/>
                <a:hlinkClick r:id="rId3" tooltip="https://www.lhl.no/om-lhl/var-historie/">
                  <a:extLst>
                    <a:ext uri="{A12FA001-AC4F-418D-AE19-62706E023703}">
                      <ahyp:hlinkClr xmlns:ahyp="http://schemas.microsoft.com/office/drawing/2018/hyperlinkcolor" val="tx"/>
                    </a:ext>
                  </a:extLst>
                </a:hlinkClick>
              </a:rPr>
              <a:t>DEL 2</a:t>
            </a:r>
          </a:p>
          <a:p>
            <a:pPr algn="ctr">
              <a:lnSpc>
                <a:spcPts val="4349"/>
              </a:lnSpc>
            </a:pPr>
            <a:endParaRPr lang="en-US" sz="5400" u="sng">
              <a:solidFill>
                <a:schemeClr val="accent2">
                  <a:lumMod val="50000"/>
                </a:schemeClr>
              </a:solidFill>
              <a:latin typeface="+mj-lt"/>
              <a:hlinkClick r:id="rId3" tooltip="https://www.lhl.no/om-lhl/var-historie/">
                <a:extLst>
                  <a:ext uri="{A12FA001-AC4F-418D-AE19-62706E023703}">
                    <ahyp:hlinkClr xmlns:ahyp="http://schemas.microsoft.com/office/drawing/2018/hyperlinkcolor" val="tx"/>
                  </a:ext>
                </a:extLst>
              </a:hlinkClick>
            </a:endParaRPr>
          </a:p>
          <a:p>
            <a:pPr algn="ctr">
              <a:lnSpc>
                <a:spcPts val="4349"/>
              </a:lnSpc>
            </a:pPr>
            <a:r>
              <a:rPr lang="en-US" sz="5400">
                <a:solidFill>
                  <a:schemeClr val="accent2">
                    <a:lumMod val="50000"/>
                  </a:schemeClr>
                </a:solidFill>
                <a:latin typeface="+mj-lt"/>
              </a:rPr>
              <a:t>LHL OG  POLITIKK</a:t>
            </a:r>
          </a:p>
          <a:p>
            <a:pPr algn="ctr">
              <a:lnSpc>
                <a:spcPts val="4349"/>
              </a:lnSpc>
            </a:pPr>
            <a:r>
              <a:rPr lang="en-US" sz="3624">
                <a:solidFill>
                  <a:srgbClr val="431E61"/>
                </a:solidFill>
                <a:latin typeface="Open Sans 1"/>
              </a:rPr>
              <a:t> </a:t>
            </a:r>
          </a:p>
        </p:txBody>
      </p:sp>
      <p:sp>
        <p:nvSpPr>
          <p:cNvPr id="9" name="Freeform 6">
            <a:extLst>
              <a:ext uri="{FF2B5EF4-FFF2-40B4-BE49-F238E27FC236}">
                <a16:creationId xmlns:a16="http://schemas.microsoft.com/office/drawing/2014/main" id="{8769D20A-61D9-033A-A502-20A1E997FC75}"/>
              </a:ext>
            </a:extLst>
          </p:cNvPr>
          <p:cNvSpPr/>
          <p:nvPr/>
        </p:nvSpPr>
        <p:spPr>
          <a:xfrm>
            <a:off x="7180602" y="2401935"/>
            <a:ext cx="2573754" cy="2397907"/>
          </a:xfrm>
          <a:custGeom>
            <a:avLst/>
            <a:gdLst/>
            <a:ahLst/>
            <a:cxnLst/>
            <a:rect l="l" t="t" r="r" b="b"/>
            <a:pathLst>
              <a:path w="5147507" h="4795814">
                <a:moveTo>
                  <a:pt x="0" y="0"/>
                </a:moveTo>
                <a:lnTo>
                  <a:pt x="5147507" y="0"/>
                </a:lnTo>
                <a:lnTo>
                  <a:pt x="5147507" y="4795814"/>
                </a:lnTo>
                <a:lnTo>
                  <a:pt x="0" y="4795814"/>
                </a:lnTo>
                <a:lnTo>
                  <a:pt x="0" y="0"/>
                </a:lnTo>
                <a:close/>
              </a:path>
            </a:pathLst>
          </a:custGeom>
          <a:blipFill>
            <a:blip r:embed="rId4"/>
            <a:stretch>
              <a:fillRect/>
            </a:stretch>
          </a:blipFill>
        </p:spPr>
      </p:sp>
    </p:spTree>
    <p:extLst>
      <p:ext uri="{BB962C8B-B14F-4D97-AF65-F5344CB8AC3E}">
        <p14:creationId xmlns:p14="http://schemas.microsoft.com/office/powerpoint/2010/main" val="1090910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9CBC087-5952-742E-5E96-00516982E870}"/>
              </a:ext>
            </a:extLst>
          </p:cNvPr>
          <p:cNvSpPr>
            <a:spLocks noGrp="1"/>
          </p:cNvSpPr>
          <p:nvPr>
            <p:ph type="ctrTitle"/>
          </p:nvPr>
        </p:nvSpPr>
        <p:spPr/>
        <p:txBody>
          <a:bodyPr/>
          <a:lstStyle/>
          <a:p>
            <a:r>
              <a:rPr lang="nb-NO"/>
              <a:t>Sammen bygger vi stolthet! </a:t>
            </a:r>
          </a:p>
        </p:txBody>
      </p:sp>
    </p:spTree>
    <p:extLst>
      <p:ext uri="{BB962C8B-B14F-4D97-AF65-F5344CB8AC3E}">
        <p14:creationId xmlns:p14="http://schemas.microsoft.com/office/powerpoint/2010/main" val="29587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1FF734CF-73C6-132C-BD2C-EE728DD95B09}"/>
              </a:ext>
            </a:extLst>
          </p:cNvPr>
          <p:cNvSpPr>
            <a:spLocks noGrp="1"/>
          </p:cNvSpPr>
          <p:nvPr>
            <p:ph sz="half" idx="1"/>
          </p:nvPr>
        </p:nvSpPr>
        <p:spPr>
          <a:xfrm>
            <a:off x="516000" y="1429481"/>
            <a:ext cx="11160000" cy="4500000"/>
          </a:xfrm>
        </p:spPr>
        <p:txBody>
          <a:bodyPr/>
          <a:lstStyle/>
          <a:p>
            <a:pPr algn="l" rtl="0" fontAlgn="base">
              <a:buFont typeface="Arial" panose="020B0604020202020204" pitchFamily="34" charset="0"/>
              <a:buChar char="•"/>
            </a:pPr>
            <a:r>
              <a:rPr lang="nb-NO" sz="2600" b="0" i="0" u="none" strike="noStrike" dirty="0">
                <a:solidFill>
                  <a:srgbClr val="3C3C3C"/>
                </a:solidFill>
                <a:effectLst/>
                <a:latin typeface="Calibri Light" panose="020F0302020204030204" pitchFamily="34" charset="0"/>
              </a:rPr>
              <a:t>Hvilke(n) sak er viktig for ditt lokallag i din kommune? </a:t>
            </a:r>
            <a:r>
              <a:rPr lang="en-US" sz="2600" b="0" i="0" dirty="0">
                <a:solidFill>
                  <a:srgbClr val="3C3C3C"/>
                </a:solidFill>
                <a:effectLst/>
                <a:latin typeface="Calibri Light" panose="020F0302020204030204" pitchFamily="34" charset="0"/>
              </a:rPr>
              <a:t>​</a:t>
            </a:r>
            <a:endParaRPr lang="en-US" b="0" i="0" dirty="0">
              <a:solidFill>
                <a:srgbClr val="000000"/>
              </a:solidFill>
              <a:effectLst/>
              <a:latin typeface="Arial" panose="020B0604020202020204" pitchFamily="34" charset="0"/>
            </a:endParaRPr>
          </a:p>
          <a:p>
            <a:pPr marL="0" indent="0" algn="l" rtl="0" fontAlgn="base">
              <a:buNone/>
            </a:pPr>
            <a:endParaRPr lang="nb-NO"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nb-NO" sz="2600" b="0" i="0" u="none" strike="noStrike" dirty="0">
                <a:solidFill>
                  <a:srgbClr val="3C3C3C"/>
                </a:solidFill>
                <a:effectLst/>
                <a:latin typeface="Calibri Light" panose="020F0302020204030204" pitchFamily="34" charset="0"/>
              </a:rPr>
              <a:t>Hva er gode argumenter for saken? </a:t>
            </a:r>
            <a:r>
              <a:rPr lang="en-US" sz="2600" b="0" i="0" dirty="0">
                <a:solidFill>
                  <a:srgbClr val="3C3C3C"/>
                </a:solidFill>
                <a:effectLst/>
                <a:latin typeface="Calibri Light" panose="020F0302020204030204" pitchFamily="34" charset="0"/>
              </a:rPr>
              <a:t>​</a:t>
            </a:r>
            <a:endParaRPr lang="en-US" b="0" i="0" dirty="0">
              <a:solidFill>
                <a:srgbClr val="000000"/>
              </a:solidFill>
              <a:effectLst/>
              <a:latin typeface="Arial" panose="020B0604020202020204" pitchFamily="34" charset="0"/>
            </a:endParaRPr>
          </a:p>
          <a:p>
            <a:pPr marL="0" indent="0" algn="l" rtl="0" fontAlgn="base">
              <a:buNone/>
            </a:pPr>
            <a:endParaRPr lang="nb-NO"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nb-NO" sz="2600" b="0" i="0" u="none" strike="noStrike" dirty="0">
                <a:solidFill>
                  <a:srgbClr val="3C3C3C"/>
                </a:solidFill>
                <a:effectLst/>
                <a:latin typeface="Calibri Light" panose="020F0302020204030204" pitchFamily="34" charset="0"/>
              </a:rPr>
              <a:t>Hvilke motargumenter finnes? </a:t>
            </a:r>
            <a:r>
              <a:rPr lang="nb-NO" sz="2600" b="0" i="0" dirty="0">
                <a:solidFill>
                  <a:srgbClr val="3C3C3C"/>
                </a:solidFill>
                <a:effectLst/>
                <a:latin typeface="Calibri Light" panose="020F0302020204030204" pitchFamily="34" charset="0"/>
              </a:rPr>
              <a:t>​</a:t>
            </a:r>
            <a:endParaRPr lang="nb-NO" b="0" i="0" dirty="0">
              <a:solidFill>
                <a:srgbClr val="000000"/>
              </a:solidFill>
              <a:effectLst/>
              <a:latin typeface="Arial" panose="020B0604020202020204" pitchFamily="34" charset="0"/>
            </a:endParaRPr>
          </a:p>
          <a:p>
            <a:pPr marL="0" indent="0" algn="l" rtl="0" fontAlgn="base">
              <a:buNone/>
            </a:pPr>
            <a:endParaRPr lang="nb-NO"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nb-NO" sz="2600" b="0" i="0" u="none" strike="noStrike" dirty="0">
                <a:solidFill>
                  <a:srgbClr val="3C3C3C"/>
                </a:solidFill>
                <a:effectLst/>
                <a:latin typeface="Calibri Light" panose="020F0302020204030204" pitchFamily="34" charset="0"/>
              </a:rPr>
              <a:t>Hvem kan vi alliere oss med? </a:t>
            </a:r>
            <a:endParaRPr lang="en-US" b="0" i="0" dirty="0">
              <a:solidFill>
                <a:srgbClr val="000000"/>
              </a:solidFill>
              <a:effectLst/>
              <a:latin typeface="Arial" panose="020B0604020202020204" pitchFamily="34" charset="0"/>
            </a:endParaRPr>
          </a:p>
          <a:p>
            <a:endParaRPr lang="nb-NO" dirty="0"/>
          </a:p>
        </p:txBody>
      </p:sp>
      <p:sp>
        <p:nvSpPr>
          <p:cNvPr id="3" name="Tittel 2">
            <a:extLst>
              <a:ext uri="{FF2B5EF4-FFF2-40B4-BE49-F238E27FC236}">
                <a16:creationId xmlns:a16="http://schemas.microsoft.com/office/drawing/2014/main" id="{1A0DCE6B-0566-8A20-0C22-E1D7E26D37E3}"/>
              </a:ext>
            </a:extLst>
          </p:cNvPr>
          <p:cNvSpPr>
            <a:spLocks noGrp="1"/>
          </p:cNvSpPr>
          <p:nvPr>
            <p:ph type="title"/>
          </p:nvPr>
        </p:nvSpPr>
        <p:spPr/>
        <p:txBody>
          <a:bodyPr/>
          <a:lstStyle/>
          <a:p>
            <a:r>
              <a:rPr lang="nb-NO"/>
              <a:t>Gruppeoppgave: </a:t>
            </a:r>
          </a:p>
        </p:txBody>
      </p:sp>
      <p:sp>
        <p:nvSpPr>
          <p:cNvPr id="4" name="Plassholder for lysbildenummer 3">
            <a:extLst>
              <a:ext uri="{FF2B5EF4-FFF2-40B4-BE49-F238E27FC236}">
                <a16:creationId xmlns:a16="http://schemas.microsoft.com/office/drawing/2014/main" id="{D4963452-EF04-B4DF-8366-0F66BCA1CDD8}"/>
              </a:ext>
            </a:extLst>
          </p:cNvPr>
          <p:cNvSpPr>
            <a:spLocks noGrp="1"/>
          </p:cNvSpPr>
          <p:nvPr>
            <p:ph type="sldNum" sz="quarter" idx="12"/>
          </p:nvPr>
        </p:nvSpPr>
        <p:spPr/>
        <p:txBody>
          <a:bodyPr/>
          <a:lstStyle/>
          <a:p>
            <a:fld id="{DFED0836-D635-394C-B680-A84B30E9EE77}" type="slidenum">
              <a:rPr lang="nb-NO" smtClean="0"/>
              <a:pPr/>
              <a:t>11</a:t>
            </a:fld>
            <a:endParaRPr lang="nb-NO"/>
          </a:p>
        </p:txBody>
      </p:sp>
      <p:sp>
        <p:nvSpPr>
          <p:cNvPr id="5" name="Plassholder for bunntekst 4">
            <a:extLst>
              <a:ext uri="{FF2B5EF4-FFF2-40B4-BE49-F238E27FC236}">
                <a16:creationId xmlns:a16="http://schemas.microsoft.com/office/drawing/2014/main" id="{DA5A8879-776F-D226-513C-0CB8E0711D72}"/>
              </a:ext>
            </a:extLst>
          </p:cNvPr>
          <p:cNvSpPr>
            <a:spLocks noGrp="1"/>
          </p:cNvSpPr>
          <p:nvPr>
            <p:ph type="ftr" sz="quarter" idx="3"/>
          </p:nvPr>
        </p:nvSpPr>
        <p:spPr/>
        <p:txBody>
          <a:bodyPr/>
          <a:lstStyle/>
          <a:p>
            <a:r>
              <a:rPr lang="nb-NO" dirty="0"/>
              <a:t>LHL – vår organisasjon, del 2</a:t>
            </a:r>
          </a:p>
        </p:txBody>
      </p:sp>
    </p:spTree>
    <p:extLst>
      <p:ext uri="{BB962C8B-B14F-4D97-AF65-F5344CB8AC3E}">
        <p14:creationId xmlns:p14="http://schemas.microsoft.com/office/powerpoint/2010/main" val="3535962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tel 1"/>
          <p:cNvSpPr>
            <a:spLocks noGrp="1"/>
          </p:cNvSpPr>
          <p:nvPr>
            <p:ph type="subTitle" idx="1"/>
          </p:nvPr>
        </p:nvSpPr>
        <p:spPr/>
        <p:txBody>
          <a:bodyPr/>
          <a:lstStyle/>
          <a:p>
            <a:endParaRPr lang="nb-NO"/>
          </a:p>
        </p:txBody>
      </p:sp>
    </p:spTree>
    <p:extLst>
      <p:ext uri="{BB962C8B-B14F-4D97-AF65-F5344CB8AC3E}">
        <p14:creationId xmlns:p14="http://schemas.microsoft.com/office/powerpoint/2010/main" val="306790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p:txBody>
          <a:bodyPr/>
          <a:lstStyle/>
          <a:p>
            <a:r>
              <a:rPr lang="nb-NO"/>
              <a:t>Lov om pasientrettigheter </a:t>
            </a:r>
          </a:p>
        </p:txBody>
      </p:sp>
      <p:sp>
        <p:nvSpPr>
          <p:cNvPr id="7" name="Plassholder for innhold 6"/>
          <p:cNvSpPr>
            <a:spLocks noGrp="1"/>
          </p:cNvSpPr>
          <p:nvPr>
            <p:ph sz="half" idx="1"/>
          </p:nvPr>
        </p:nvSpPr>
        <p:spPr/>
        <p:txBody>
          <a:bodyPr/>
          <a:lstStyle/>
          <a:p>
            <a:r>
              <a:rPr lang="nb-NO">
                <a:solidFill>
                  <a:schemeClr val="tx1"/>
                </a:solidFill>
              </a:rPr>
              <a:t>LHL har alltid kjempet for bedre pasientrettigheter</a:t>
            </a:r>
          </a:p>
          <a:p>
            <a:r>
              <a:rPr lang="nb-NO">
                <a:solidFill>
                  <a:schemeClr val="tx1"/>
                </a:solidFill>
              </a:rPr>
              <a:t>Underskriftskampanje gav 250.000 underskrifter</a:t>
            </a:r>
          </a:p>
          <a:p>
            <a:r>
              <a:rPr lang="nb-NO">
                <a:solidFill>
                  <a:schemeClr val="tx1"/>
                </a:solidFill>
              </a:rPr>
              <a:t>Loven ble vedtatt, en merkedag for LHL i 1993</a:t>
            </a:r>
          </a:p>
          <a:p>
            <a:endParaRPr lang="nb-NO"/>
          </a:p>
        </p:txBody>
      </p:sp>
      <p:sp>
        <p:nvSpPr>
          <p:cNvPr id="4" name="Plassholder for lysbildenummer 3"/>
          <p:cNvSpPr>
            <a:spLocks noGrp="1"/>
          </p:cNvSpPr>
          <p:nvPr>
            <p:ph type="sldNum" sz="quarter" idx="12"/>
          </p:nvPr>
        </p:nvSpPr>
        <p:spPr/>
        <p:txBody>
          <a:bodyPr/>
          <a:lstStyle/>
          <a:p>
            <a:fld id="{DFED0836-D635-394C-B680-A84B30E9EE77}" type="slidenum">
              <a:rPr lang="nb-NO" smtClean="0"/>
              <a:pPr/>
              <a:t>2</a:t>
            </a:fld>
            <a:endParaRPr lang="nb-NO"/>
          </a:p>
        </p:txBody>
      </p:sp>
      <p:sp>
        <p:nvSpPr>
          <p:cNvPr id="5" name="Plassholder for bunntekst 4"/>
          <p:cNvSpPr>
            <a:spLocks noGrp="1"/>
          </p:cNvSpPr>
          <p:nvPr>
            <p:ph type="ftr" sz="quarter" idx="3"/>
          </p:nvPr>
        </p:nvSpPr>
        <p:spPr/>
        <p:txBody>
          <a:bodyPr/>
          <a:lstStyle/>
          <a:p>
            <a:r>
              <a:rPr lang="nb-NO" dirty="0"/>
              <a:t>LHL – vår organisasjon, del 2</a:t>
            </a:r>
          </a:p>
        </p:txBody>
      </p:sp>
      <p:sp>
        <p:nvSpPr>
          <p:cNvPr id="2" name="Freeform 4">
            <a:extLst>
              <a:ext uri="{FF2B5EF4-FFF2-40B4-BE49-F238E27FC236}">
                <a16:creationId xmlns:a16="http://schemas.microsoft.com/office/drawing/2014/main" id="{341B502B-369A-61FB-806F-C2B5674A8905}"/>
              </a:ext>
            </a:extLst>
          </p:cNvPr>
          <p:cNvSpPr/>
          <p:nvPr/>
        </p:nvSpPr>
        <p:spPr>
          <a:xfrm>
            <a:off x="7004478" y="1584915"/>
            <a:ext cx="3857714" cy="4189132"/>
          </a:xfrm>
          <a:custGeom>
            <a:avLst/>
            <a:gdLst/>
            <a:ahLst/>
            <a:cxnLst/>
            <a:rect l="l" t="t" r="r" b="b"/>
            <a:pathLst>
              <a:path w="7715427" h="8378264">
                <a:moveTo>
                  <a:pt x="0" y="0"/>
                </a:moveTo>
                <a:lnTo>
                  <a:pt x="7715427" y="0"/>
                </a:lnTo>
                <a:lnTo>
                  <a:pt x="7715427" y="8378264"/>
                </a:lnTo>
                <a:lnTo>
                  <a:pt x="0" y="8378264"/>
                </a:lnTo>
                <a:lnTo>
                  <a:pt x="0" y="0"/>
                </a:lnTo>
                <a:close/>
              </a:path>
            </a:pathLst>
          </a:custGeom>
          <a:blipFill>
            <a:blip r:embed="rId3"/>
            <a:stretch>
              <a:fillRect/>
            </a:stretch>
          </a:blipFill>
        </p:spPr>
        <p:txBody>
          <a:bodyPr/>
          <a:lstStyle/>
          <a:p>
            <a:endParaRPr lang="nb-NO"/>
          </a:p>
        </p:txBody>
      </p:sp>
    </p:spTree>
    <p:extLst>
      <p:ext uri="{BB962C8B-B14F-4D97-AF65-F5344CB8AC3E}">
        <p14:creationId xmlns:p14="http://schemas.microsoft.com/office/powerpoint/2010/main" val="315981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995E78A-E666-35A9-EE36-FC1B22FFCD7E}"/>
              </a:ext>
            </a:extLst>
          </p:cNvPr>
          <p:cNvSpPr>
            <a:spLocks noGrp="1"/>
          </p:cNvSpPr>
          <p:nvPr>
            <p:ph type="title"/>
          </p:nvPr>
        </p:nvSpPr>
        <p:spPr/>
        <p:txBody>
          <a:bodyPr/>
          <a:lstStyle/>
          <a:p>
            <a:r>
              <a:rPr lang="nb-NO"/>
              <a:t>Politiske styringsdokumenter </a:t>
            </a:r>
          </a:p>
        </p:txBody>
      </p:sp>
      <p:sp>
        <p:nvSpPr>
          <p:cNvPr id="3" name="Plassholder for innhold 2">
            <a:extLst>
              <a:ext uri="{FF2B5EF4-FFF2-40B4-BE49-F238E27FC236}">
                <a16:creationId xmlns:a16="http://schemas.microsoft.com/office/drawing/2014/main" id="{D56356B7-8AB2-09BC-0E70-B36DAA362D93}"/>
              </a:ext>
            </a:extLst>
          </p:cNvPr>
          <p:cNvSpPr>
            <a:spLocks noGrp="1"/>
          </p:cNvSpPr>
          <p:nvPr>
            <p:ph sz="half" idx="1"/>
          </p:nvPr>
        </p:nvSpPr>
        <p:spPr>
          <a:xfrm>
            <a:off x="552116" y="1524729"/>
            <a:ext cx="5472000" cy="2739109"/>
          </a:xfrm>
        </p:spPr>
        <p:txBody>
          <a:bodyPr vert="horz" lIns="0" tIns="0" rIns="0" bIns="0" rtlCol="0" anchor="t">
            <a:normAutofit/>
          </a:bodyPr>
          <a:lstStyle/>
          <a:p>
            <a:pPr marL="0" indent="0">
              <a:buNone/>
            </a:pPr>
            <a:r>
              <a:rPr lang="nb-NO">
                <a:solidFill>
                  <a:schemeClr val="accent2">
                    <a:lumMod val="50000"/>
                  </a:schemeClr>
                </a:solidFill>
              </a:rPr>
              <a:t>Interessepolitisk program</a:t>
            </a:r>
            <a:br>
              <a:rPr lang="nb-NO">
                <a:solidFill>
                  <a:schemeClr val="accent2">
                    <a:lumMod val="50000"/>
                  </a:schemeClr>
                </a:solidFill>
              </a:rPr>
            </a:br>
            <a:endParaRPr lang="nb-NO">
              <a:solidFill>
                <a:schemeClr val="accent2">
                  <a:lumMod val="50000"/>
                </a:schemeClr>
              </a:solidFill>
              <a:cs typeface="Calibri Light"/>
            </a:endParaRPr>
          </a:p>
          <a:p>
            <a:r>
              <a:rPr lang="nb-NO">
                <a:solidFill>
                  <a:schemeClr val="tx1"/>
                </a:solidFill>
              </a:rPr>
              <a:t>Hva mener LHL politisk </a:t>
            </a:r>
          </a:p>
          <a:p>
            <a:r>
              <a:rPr lang="nb-NO">
                <a:solidFill>
                  <a:schemeClr val="tx1"/>
                </a:solidFill>
              </a:rPr>
              <a:t>Vedtas av landsmøtet</a:t>
            </a:r>
          </a:p>
          <a:p>
            <a:r>
              <a:rPr lang="nb-NO">
                <a:solidFill>
                  <a:schemeClr val="tx1"/>
                </a:solidFill>
              </a:rPr>
              <a:t>Styrende for all politisk virksomhet i organisasjonen</a:t>
            </a:r>
          </a:p>
          <a:p>
            <a:pPr marL="0" indent="0">
              <a:buNone/>
            </a:pPr>
            <a:endParaRPr lang="nb-NO">
              <a:solidFill>
                <a:schemeClr val="accent2">
                  <a:lumMod val="50000"/>
                </a:schemeClr>
              </a:solidFill>
            </a:endParaRPr>
          </a:p>
        </p:txBody>
      </p:sp>
      <p:sp>
        <p:nvSpPr>
          <p:cNvPr id="4" name="Plassholder for innhold 3">
            <a:extLst>
              <a:ext uri="{FF2B5EF4-FFF2-40B4-BE49-F238E27FC236}">
                <a16:creationId xmlns:a16="http://schemas.microsoft.com/office/drawing/2014/main" id="{913CB4D0-0342-64EC-AD19-C79459A56F05}"/>
              </a:ext>
            </a:extLst>
          </p:cNvPr>
          <p:cNvSpPr>
            <a:spLocks noGrp="1"/>
          </p:cNvSpPr>
          <p:nvPr>
            <p:ph sz="half" idx="2"/>
          </p:nvPr>
        </p:nvSpPr>
        <p:spPr>
          <a:xfrm>
            <a:off x="6251002" y="1630562"/>
            <a:ext cx="5472000" cy="4500000"/>
          </a:xfrm>
        </p:spPr>
        <p:txBody>
          <a:bodyPr vert="horz" lIns="0" tIns="0" rIns="0" bIns="0" rtlCol="0" anchor="t">
            <a:normAutofit/>
          </a:bodyPr>
          <a:lstStyle/>
          <a:p>
            <a:pPr marL="0" indent="0">
              <a:buNone/>
            </a:pPr>
            <a:r>
              <a:rPr lang="nb-NO">
                <a:solidFill>
                  <a:schemeClr val="accent2">
                    <a:lumMod val="50000"/>
                  </a:schemeClr>
                </a:solidFill>
              </a:rPr>
              <a:t>Politiske uttalelser</a:t>
            </a:r>
            <a:endParaRPr lang="nb-NO"/>
          </a:p>
          <a:p>
            <a:pPr marL="0" indent="0">
              <a:buNone/>
            </a:pPr>
            <a:endParaRPr lang="nb-NO">
              <a:solidFill>
                <a:schemeClr val="accent2">
                  <a:lumMod val="50000"/>
                </a:schemeClr>
              </a:solidFill>
              <a:cs typeface="Calibri Light" panose="020F0302020204030204"/>
            </a:endParaRPr>
          </a:p>
          <a:p>
            <a:r>
              <a:rPr lang="nb-NO">
                <a:solidFill>
                  <a:schemeClr val="tx1"/>
                </a:solidFill>
              </a:rPr>
              <a:t>Vedtatt på landsmøte 2023. </a:t>
            </a:r>
          </a:p>
          <a:p>
            <a:r>
              <a:rPr lang="nb-NO">
                <a:solidFill>
                  <a:schemeClr val="tx1"/>
                </a:solidFill>
              </a:rPr>
              <a:t>Spesifisering av </a:t>
            </a:r>
            <a:r>
              <a:rPr lang="nb-NO" err="1">
                <a:solidFill>
                  <a:schemeClr val="tx1"/>
                </a:solidFill>
              </a:rPr>
              <a:t>LHLs</a:t>
            </a:r>
            <a:r>
              <a:rPr lang="nb-NO">
                <a:solidFill>
                  <a:schemeClr val="tx1"/>
                </a:solidFill>
              </a:rPr>
              <a:t> politiske krav</a:t>
            </a:r>
          </a:p>
          <a:p>
            <a:r>
              <a:rPr lang="nb-NO">
                <a:solidFill>
                  <a:schemeClr val="tx1"/>
                </a:solidFill>
              </a:rPr>
              <a:t>En uttalelse på hvert diagnoseområde</a:t>
            </a:r>
          </a:p>
          <a:p>
            <a:pPr marL="0" indent="0">
              <a:buNone/>
            </a:pPr>
            <a:endParaRPr lang="nb-NO">
              <a:solidFill>
                <a:schemeClr val="accent2">
                  <a:lumMod val="50000"/>
                </a:schemeClr>
              </a:solidFill>
            </a:endParaRPr>
          </a:p>
          <a:p>
            <a:pPr marL="0" indent="0">
              <a:buNone/>
            </a:pPr>
            <a:endParaRPr lang="nb-NO">
              <a:cs typeface="Calibri Light" panose="020F0302020204030204"/>
            </a:endParaRPr>
          </a:p>
        </p:txBody>
      </p:sp>
      <p:sp>
        <p:nvSpPr>
          <p:cNvPr id="5" name="Plassholder for lysbildenummer 4">
            <a:extLst>
              <a:ext uri="{FF2B5EF4-FFF2-40B4-BE49-F238E27FC236}">
                <a16:creationId xmlns:a16="http://schemas.microsoft.com/office/drawing/2014/main" id="{DE559900-423C-CD20-A440-FD52F46A59A5}"/>
              </a:ext>
            </a:extLst>
          </p:cNvPr>
          <p:cNvSpPr>
            <a:spLocks noGrp="1"/>
          </p:cNvSpPr>
          <p:nvPr>
            <p:ph type="sldNum" sz="quarter" idx="12"/>
          </p:nvPr>
        </p:nvSpPr>
        <p:spPr/>
        <p:txBody>
          <a:bodyPr/>
          <a:lstStyle/>
          <a:p>
            <a:fld id="{DFED0836-D635-394C-B680-A84B30E9EE77}" type="slidenum">
              <a:rPr lang="nb-NO" smtClean="0"/>
              <a:t>3</a:t>
            </a:fld>
            <a:endParaRPr lang="nb-NO"/>
          </a:p>
        </p:txBody>
      </p:sp>
      <p:sp>
        <p:nvSpPr>
          <p:cNvPr id="6" name="Plassholder for bunntekst 5">
            <a:extLst>
              <a:ext uri="{FF2B5EF4-FFF2-40B4-BE49-F238E27FC236}">
                <a16:creationId xmlns:a16="http://schemas.microsoft.com/office/drawing/2014/main" id="{7C0D3EC7-6C6A-E911-1C16-AAA10A631503}"/>
              </a:ext>
            </a:extLst>
          </p:cNvPr>
          <p:cNvSpPr>
            <a:spLocks noGrp="1"/>
          </p:cNvSpPr>
          <p:nvPr>
            <p:ph type="ftr" sz="quarter" idx="3"/>
          </p:nvPr>
        </p:nvSpPr>
        <p:spPr/>
        <p:txBody>
          <a:bodyPr/>
          <a:lstStyle/>
          <a:p>
            <a:r>
              <a:rPr lang="nb-NO" dirty="0"/>
              <a:t>LHL – vår organisasjon, del 2</a:t>
            </a:r>
          </a:p>
        </p:txBody>
      </p:sp>
      <p:sp>
        <p:nvSpPr>
          <p:cNvPr id="7" name="Freeform 8">
            <a:hlinkClick r:id="rId3" tooltip="https://www.lhl.no/globalassets/brosjyrer/styringsdok/lhl-interessepolitisk-program.pdf"/>
            <a:extLst>
              <a:ext uri="{FF2B5EF4-FFF2-40B4-BE49-F238E27FC236}">
                <a16:creationId xmlns:a16="http://schemas.microsoft.com/office/drawing/2014/main" id="{16A07FF0-5B80-F382-B841-4C3C5677E7D3}"/>
              </a:ext>
            </a:extLst>
          </p:cNvPr>
          <p:cNvSpPr/>
          <p:nvPr/>
        </p:nvSpPr>
        <p:spPr>
          <a:xfrm>
            <a:off x="1426785" y="4508031"/>
            <a:ext cx="3207968" cy="1520590"/>
          </a:xfrm>
          <a:custGeom>
            <a:avLst/>
            <a:gdLst/>
            <a:ahLst/>
            <a:cxnLst/>
            <a:rect l="l" t="t" r="r" b="b"/>
            <a:pathLst>
              <a:path w="4591497" h="2278659">
                <a:moveTo>
                  <a:pt x="0" y="0"/>
                </a:moveTo>
                <a:lnTo>
                  <a:pt x="4591497" y="0"/>
                </a:lnTo>
                <a:lnTo>
                  <a:pt x="4591497" y="2278658"/>
                </a:lnTo>
                <a:lnTo>
                  <a:pt x="0" y="2278658"/>
                </a:lnTo>
                <a:lnTo>
                  <a:pt x="0" y="0"/>
                </a:lnTo>
                <a:close/>
              </a:path>
            </a:pathLst>
          </a:custGeom>
          <a:blipFill>
            <a:blip r:embed="rId4"/>
            <a:stretch>
              <a:fillRect/>
            </a:stretch>
          </a:blipFill>
        </p:spPr>
      </p:sp>
    </p:spTree>
    <p:extLst>
      <p:ext uri="{BB962C8B-B14F-4D97-AF65-F5344CB8AC3E}">
        <p14:creationId xmlns:p14="http://schemas.microsoft.com/office/powerpoint/2010/main" val="3364241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E75412E-AA4D-CA0C-74A5-B9EA99E8E9F6}"/>
              </a:ext>
            </a:extLst>
          </p:cNvPr>
          <p:cNvSpPr>
            <a:spLocks noGrp="1"/>
          </p:cNvSpPr>
          <p:nvPr>
            <p:ph type="title"/>
          </p:nvPr>
        </p:nvSpPr>
        <p:spPr/>
        <p:txBody>
          <a:bodyPr/>
          <a:lstStyle/>
          <a:p>
            <a:r>
              <a:rPr lang="nb-NO"/>
              <a:t>Samfunnstrender og betydningen for LHL</a:t>
            </a:r>
          </a:p>
        </p:txBody>
      </p:sp>
      <p:sp>
        <p:nvSpPr>
          <p:cNvPr id="3" name="Plassholder for innhold 2">
            <a:extLst>
              <a:ext uri="{FF2B5EF4-FFF2-40B4-BE49-F238E27FC236}">
                <a16:creationId xmlns:a16="http://schemas.microsoft.com/office/drawing/2014/main" id="{8352500F-4E38-9C04-829E-7230C4DCF106}"/>
              </a:ext>
            </a:extLst>
          </p:cNvPr>
          <p:cNvSpPr>
            <a:spLocks noGrp="1"/>
          </p:cNvSpPr>
          <p:nvPr>
            <p:ph sz="half" idx="1"/>
          </p:nvPr>
        </p:nvSpPr>
        <p:spPr>
          <a:xfrm>
            <a:off x="520366" y="1503562"/>
            <a:ext cx="5472000" cy="4500000"/>
          </a:xfrm>
        </p:spPr>
        <p:txBody>
          <a:bodyPr/>
          <a:lstStyle/>
          <a:p>
            <a:r>
              <a:rPr lang="nb-NO">
                <a:solidFill>
                  <a:schemeClr val="accent2">
                    <a:lumMod val="50000"/>
                  </a:schemeClr>
                </a:solidFill>
              </a:rPr>
              <a:t>Demografisk utvikling</a:t>
            </a:r>
          </a:p>
          <a:p>
            <a:pPr marL="457200" lvl="1" indent="0">
              <a:buNone/>
            </a:pPr>
            <a:r>
              <a:rPr lang="nb-NO">
                <a:solidFill>
                  <a:schemeClr val="accent2">
                    <a:lumMod val="50000"/>
                  </a:schemeClr>
                </a:solidFill>
              </a:rPr>
              <a:t>- </a:t>
            </a:r>
            <a:r>
              <a:rPr lang="nb-NO"/>
              <a:t>Helsepersonell</a:t>
            </a:r>
          </a:p>
          <a:p>
            <a:pPr lvl="1">
              <a:buFontTx/>
              <a:buChar char="-"/>
            </a:pPr>
            <a:r>
              <a:rPr lang="nb-NO"/>
              <a:t>Økonomi </a:t>
            </a:r>
          </a:p>
          <a:p>
            <a:pPr lvl="1">
              <a:buFontTx/>
              <a:buChar char="-"/>
            </a:pPr>
            <a:r>
              <a:rPr lang="nb-NO"/>
              <a:t>Strukturer</a:t>
            </a:r>
          </a:p>
          <a:p>
            <a:endParaRPr lang="nb-NO"/>
          </a:p>
          <a:p>
            <a:r>
              <a:rPr lang="nb-NO"/>
              <a:t>Sentralisering</a:t>
            </a:r>
          </a:p>
          <a:p>
            <a:endParaRPr lang="nb-NO"/>
          </a:p>
          <a:p>
            <a:r>
              <a:rPr lang="nb-NO"/>
              <a:t>Klimaendringene</a:t>
            </a:r>
          </a:p>
          <a:p>
            <a:endParaRPr lang="nb-NO"/>
          </a:p>
        </p:txBody>
      </p:sp>
      <p:sp>
        <p:nvSpPr>
          <p:cNvPr id="5" name="Plassholder for lysbildenummer 4">
            <a:extLst>
              <a:ext uri="{FF2B5EF4-FFF2-40B4-BE49-F238E27FC236}">
                <a16:creationId xmlns:a16="http://schemas.microsoft.com/office/drawing/2014/main" id="{2E798197-A026-3DAB-01B1-217B4E167217}"/>
              </a:ext>
            </a:extLst>
          </p:cNvPr>
          <p:cNvSpPr>
            <a:spLocks noGrp="1"/>
          </p:cNvSpPr>
          <p:nvPr>
            <p:ph type="sldNum" sz="quarter" idx="12"/>
          </p:nvPr>
        </p:nvSpPr>
        <p:spPr/>
        <p:txBody>
          <a:bodyPr/>
          <a:lstStyle/>
          <a:p>
            <a:fld id="{DFED0836-D635-394C-B680-A84B30E9EE77}" type="slidenum">
              <a:rPr lang="nb-NO" smtClean="0"/>
              <a:t>4</a:t>
            </a:fld>
            <a:endParaRPr lang="nb-NO"/>
          </a:p>
        </p:txBody>
      </p:sp>
      <p:sp>
        <p:nvSpPr>
          <p:cNvPr id="6" name="Plassholder for bunntekst 5">
            <a:extLst>
              <a:ext uri="{FF2B5EF4-FFF2-40B4-BE49-F238E27FC236}">
                <a16:creationId xmlns:a16="http://schemas.microsoft.com/office/drawing/2014/main" id="{2E8764B8-C777-5085-0993-553AE07450B0}"/>
              </a:ext>
            </a:extLst>
          </p:cNvPr>
          <p:cNvSpPr>
            <a:spLocks noGrp="1"/>
          </p:cNvSpPr>
          <p:nvPr>
            <p:ph type="ftr" sz="quarter" idx="3"/>
          </p:nvPr>
        </p:nvSpPr>
        <p:spPr/>
        <p:txBody>
          <a:bodyPr/>
          <a:lstStyle/>
          <a:p>
            <a:r>
              <a:rPr lang="nb-NO" dirty="0"/>
              <a:t>LHL – vår organisasjon, del 2</a:t>
            </a:r>
          </a:p>
        </p:txBody>
      </p:sp>
      <p:grpSp>
        <p:nvGrpSpPr>
          <p:cNvPr id="7" name="Group 8">
            <a:extLst>
              <a:ext uri="{FF2B5EF4-FFF2-40B4-BE49-F238E27FC236}">
                <a16:creationId xmlns:a16="http://schemas.microsoft.com/office/drawing/2014/main" id="{CAF188F8-7834-F4F1-B7BB-4E4859B25FB2}"/>
              </a:ext>
            </a:extLst>
          </p:cNvPr>
          <p:cNvGrpSpPr/>
          <p:nvPr/>
        </p:nvGrpSpPr>
        <p:grpSpPr>
          <a:xfrm>
            <a:off x="6482647" y="2377229"/>
            <a:ext cx="4080321" cy="3064037"/>
            <a:chOff x="0" y="-28575"/>
            <a:chExt cx="8315933" cy="7497076"/>
          </a:xfrm>
        </p:grpSpPr>
        <p:sp>
          <p:nvSpPr>
            <p:cNvPr id="8" name="TextBox 9">
              <a:extLst>
                <a:ext uri="{FF2B5EF4-FFF2-40B4-BE49-F238E27FC236}">
                  <a16:creationId xmlns:a16="http://schemas.microsoft.com/office/drawing/2014/main" id="{C226328F-F2D3-F7C8-6881-D337FA35BE45}"/>
                </a:ext>
              </a:extLst>
            </p:cNvPr>
            <p:cNvSpPr txBox="1"/>
            <p:nvPr/>
          </p:nvSpPr>
          <p:spPr>
            <a:xfrm>
              <a:off x="2683428" y="7124134"/>
              <a:ext cx="635004" cy="344367"/>
            </a:xfrm>
            <a:prstGeom prst="rect">
              <a:avLst/>
            </a:prstGeom>
          </p:spPr>
          <p:txBody>
            <a:bodyPr lIns="0" tIns="0" rIns="0" bIns="0" rtlCol="0" anchor="t">
              <a:spAutoFit/>
            </a:bodyPr>
            <a:lstStyle/>
            <a:p>
              <a:pPr algn="ctr">
                <a:lnSpc>
                  <a:spcPts val="1120"/>
                </a:lnSpc>
              </a:pPr>
              <a:r>
                <a:rPr lang="en-US" sz="800">
                  <a:latin typeface="Open Sans Extra Bold"/>
                </a:rPr>
                <a:t>2023</a:t>
              </a:r>
            </a:p>
          </p:txBody>
        </p:sp>
        <p:sp>
          <p:nvSpPr>
            <p:cNvPr id="9" name="TextBox 10">
              <a:extLst>
                <a:ext uri="{FF2B5EF4-FFF2-40B4-BE49-F238E27FC236}">
                  <a16:creationId xmlns:a16="http://schemas.microsoft.com/office/drawing/2014/main" id="{5044A067-5856-97FA-E572-DD52E572F4B6}"/>
                </a:ext>
              </a:extLst>
            </p:cNvPr>
            <p:cNvSpPr txBox="1"/>
            <p:nvPr/>
          </p:nvSpPr>
          <p:spPr>
            <a:xfrm>
              <a:off x="6455365" y="7124134"/>
              <a:ext cx="807558" cy="315818"/>
            </a:xfrm>
            <a:prstGeom prst="rect">
              <a:avLst/>
            </a:prstGeom>
          </p:spPr>
          <p:txBody>
            <a:bodyPr wrap="square" lIns="0" tIns="0" rIns="0" bIns="0" rtlCol="0" anchor="t">
              <a:spAutoFit/>
            </a:bodyPr>
            <a:lstStyle/>
            <a:p>
              <a:pPr algn="ctr">
                <a:lnSpc>
                  <a:spcPts val="1120"/>
                </a:lnSpc>
              </a:pPr>
              <a:r>
                <a:rPr lang="en-US" sz="800">
                  <a:latin typeface="Open Sans Extra Bold"/>
                </a:rPr>
                <a:t>2060</a:t>
              </a:r>
            </a:p>
          </p:txBody>
        </p:sp>
        <p:grpSp>
          <p:nvGrpSpPr>
            <p:cNvPr id="10" name="Group 11">
              <a:extLst>
                <a:ext uri="{FF2B5EF4-FFF2-40B4-BE49-F238E27FC236}">
                  <a16:creationId xmlns:a16="http://schemas.microsoft.com/office/drawing/2014/main" id="{A53309A8-AE6D-7327-B83D-4875EC537CB4}"/>
                </a:ext>
              </a:extLst>
            </p:cNvPr>
            <p:cNvGrpSpPr>
              <a:grpSpLocks noChangeAspect="1"/>
            </p:cNvGrpSpPr>
            <p:nvPr/>
          </p:nvGrpSpPr>
          <p:grpSpPr>
            <a:xfrm>
              <a:off x="1457868" y="159175"/>
              <a:ext cx="6858065" cy="6858065"/>
              <a:chOff x="0" y="0"/>
              <a:chExt cx="10287000" cy="10287000"/>
            </a:xfrm>
          </p:grpSpPr>
          <p:sp>
            <p:nvSpPr>
              <p:cNvPr id="18" name="Freeform 12">
                <a:extLst>
                  <a:ext uri="{FF2B5EF4-FFF2-40B4-BE49-F238E27FC236}">
                    <a16:creationId xmlns:a16="http://schemas.microsoft.com/office/drawing/2014/main" id="{B0872E15-1993-71CB-C361-92DC0C9A843C}"/>
                  </a:ext>
                </a:extLst>
              </p:cNvPr>
              <p:cNvSpPr/>
              <p:nvPr/>
            </p:nvSpPr>
            <p:spPr>
              <a:xfrm>
                <a:off x="0" y="-6350"/>
                <a:ext cx="10287000" cy="12700"/>
              </a:xfrm>
              <a:custGeom>
                <a:avLst/>
                <a:gdLst/>
                <a:ahLst/>
                <a:cxnLst/>
                <a:rect l="l" t="t" r="r" b="b"/>
                <a:pathLst>
                  <a:path w="10287000" h="12700">
                    <a:moveTo>
                      <a:pt x="0" y="0"/>
                    </a:moveTo>
                    <a:lnTo>
                      <a:pt x="10287000" y="0"/>
                    </a:lnTo>
                    <a:lnTo>
                      <a:pt x="10287000" y="12700"/>
                    </a:lnTo>
                    <a:lnTo>
                      <a:pt x="0" y="12700"/>
                    </a:lnTo>
                    <a:close/>
                  </a:path>
                </a:pathLst>
              </a:custGeom>
              <a:solidFill>
                <a:srgbClr val="FFFFFF">
                  <a:alpha val="24706"/>
                </a:srgbClr>
              </a:solidFill>
            </p:spPr>
          </p:sp>
          <p:sp>
            <p:nvSpPr>
              <p:cNvPr id="19" name="Freeform 13">
                <a:extLst>
                  <a:ext uri="{FF2B5EF4-FFF2-40B4-BE49-F238E27FC236}">
                    <a16:creationId xmlns:a16="http://schemas.microsoft.com/office/drawing/2014/main" id="{66C7334E-1F1D-F9E4-9FBE-B0C589725B4F}"/>
                  </a:ext>
                </a:extLst>
              </p:cNvPr>
              <p:cNvSpPr/>
              <p:nvPr/>
            </p:nvSpPr>
            <p:spPr>
              <a:xfrm>
                <a:off x="0" y="3422650"/>
                <a:ext cx="10287000" cy="12700"/>
              </a:xfrm>
              <a:custGeom>
                <a:avLst/>
                <a:gdLst/>
                <a:ahLst/>
                <a:cxnLst/>
                <a:rect l="l" t="t" r="r" b="b"/>
                <a:pathLst>
                  <a:path w="10287000" h="12700">
                    <a:moveTo>
                      <a:pt x="0" y="0"/>
                    </a:moveTo>
                    <a:lnTo>
                      <a:pt x="10287000" y="0"/>
                    </a:lnTo>
                    <a:lnTo>
                      <a:pt x="10287000" y="12700"/>
                    </a:lnTo>
                    <a:lnTo>
                      <a:pt x="0" y="12700"/>
                    </a:lnTo>
                    <a:close/>
                  </a:path>
                </a:pathLst>
              </a:custGeom>
              <a:solidFill>
                <a:srgbClr val="FFFFFF">
                  <a:alpha val="24706"/>
                </a:srgbClr>
              </a:solidFill>
            </p:spPr>
          </p:sp>
          <p:sp>
            <p:nvSpPr>
              <p:cNvPr id="20" name="Freeform 14">
                <a:extLst>
                  <a:ext uri="{FF2B5EF4-FFF2-40B4-BE49-F238E27FC236}">
                    <a16:creationId xmlns:a16="http://schemas.microsoft.com/office/drawing/2014/main" id="{0F615DC4-2EC2-F50D-F078-72D2A9A99A5F}"/>
                  </a:ext>
                </a:extLst>
              </p:cNvPr>
              <p:cNvSpPr/>
              <p:nvPr/>
            </p:nvSpPr>
            <p:spPr>
              <a:xfrm>
                <a:off x="0" y="6851650"/>
                <a:ext cx="10287000" cy="12700"/>
              </a:xfrm>
              <a:custGeom>
                <a:avLst/>
                <a:gdLst/>
                <a:ahLst/>
                <a:cxnLst/>
                <a:rect l="l" t="t" r="r" b="b"/>
                <a:pathLst>
                  <a:path w="10287000" h="12700">
                    <a:moveTo>
                      <a:pt x="0" y="0"/>
                    </a:moveTo>
                    <a:lnTo>
                      <a:pt x="10287000" y="0"/>
                    </a:lnTo>
                    <a:lnTo>
                      <a:pt x="10287000" y="12700"/>
                    </a:lnTo>
                    <a:lnTo>
                      <a:pt x="0" y="12700"/>
                    </a:lnTo>
                    <a:close/>
                  </a:path>
                </a:pathLst>
              </a:custGeom>
              <a:solidFill>
                <a:srgbClr val="FFFFFF">
                  <a:alpha val="24706"/>
                </a:srgbClr>
              </a:solidFill>
            </p:spPr>
          </p:sp>
          <p:sp>
            <p:nvSpPr>
              <p:cNvPr id="21" name="Freeform 15">
                <a:extLst>
                  <a:ext uri="{FF2B5EF4-FFF2-40B4-BE49-F238E27FC236}">
                    <a16:creationId xmlns:a16="http://schemas.microsoft.com/office/drawing/2014/main" id="{8DFD05F8-1514-BE48-378C-C3B3751E3A0C}"/>
                  </a:ext>
                </a:extLst>
              </p:cNvPr>
              <p:cNvSpPr/>
              <p:nvPr/>
            </p:nvSpPr>
            <p:spPr>
              <a:xfrm>
                <a:off x="0" y="10280650"/>
                <a:ext cx="10287000" cy="12700"/>
              </a:xfrm>
              <a:custGeom>
                <a:avLst/>
                <a:gdLst/>
                <a:ahLst/>
                <a:cxnLst/>
                <a:rect l="l" t="t" r="r" b="b"/>
                <a:pathLst>
                  <a:path w="10287000" h="12700">
                    <a:moveTo>
                      <a:pt x="0" y="0"/>
                    </a:moveTo>
                    <a:lnTo>
                      <a:pt x="10287000" y="0"/>
                    </a:lnTo>
                    <a:lnTo>
                      <a:pt x="10287000" y="12700"/>
                    </a:lnTo>
                    <a:lnTo>
                      <a:pt x="0" y="12700"/>
                    </a:lnTo>
                    <a:close/>
                  </a:path>
                </a:pathLst>
              </a:custGeom>
              <a:solidFill>
                <a:srgbClr val="FFFFFF">
                  <a:alpha val="60000"/>
                </a:srgbClr>
              </a:solidFill>
            </p:spPr>
          </p:sp>
        </p:grpSp>
        <p:sp>
          <p:nvSpPr>
            <p:cNvPr id="11" name="TextBox 16">
              <a:extLst>
                <a:ext uri="{FF2B5EF4-FFF2-40B4-BE49-F238E27FC236}">
                  <a16:creationId xmlns:a16="http://schemas.microsoft.com/office/drawing/2014/main" id="{CE1508CF-3CC7-DE8D-4FBE-75C0AA79AA89}"/>
                </a:ext>
              </a:extLst>
            </p:cNvPr>
            <p:cNvSpPr txBox="1"/>
            <p:nvPr/>
          </p:nvSpPr>
          <p:spPr>
            <a:xfrm>
              <a:off x="0" y="-28575"/>
              <a:ext cx="1322400" cy="344367"/>
            </a:xfrm>
            <a:prstGeom prst="rect">
              <a:avLst/>
            </a:prstGeom>
          </p:spPr>
          <p:txBody>
            <a:bodyPr lIns="0" tIns="0" rIns="0" bIns="0" rtlCol="0" anchor="t">
              <a:spAutoFit/>
            </a:bodyPr>
            <a:lstStyle/>
            <a:p>
              <a:pPr algn="r">
                <a:lnSpc>
                  <a:spcPts val="1120"/>
                </a:lnSpc>
              </a:pPr>
              <a:r>
                <a:rPr lang="en-US" sz="800">
                  <a:latin typeface="Open Sans Extra Bold"/>
                </a:rPr>
                <a:t>1 500 000 </a:t>
              </a:r>
            </a:p>
          </p:txBody>
        </p:sp>
        <p:sp>
          <p:nvSpPr>
            <p:cNvPr id="12" name="TextBox 17">
              <a:extLst>
                <a:ext uri="{FF2B5EF4-FFF2-40B4-BE49-F238E27FC236}">
                  <a16:creationId xmlns:a16="http://schemas.microsoft.com/office/drawing/2014/main" id="{D1935760-B752-087A-D0E2-DA5066BB113B}"/>
                </a:ext>
              </a:extLst>
            </p:cNvPr>
            <p:cNvSpPr txBox="1"/>
            <p:nvPr/>
          </p:nvSpPr>
          <p:spPr>
            <a:xfrm>
              <a:off x="0" y="2257448"/>
              <a:ext cx="1322400" cy="344367"/>
            </a:xfrm>
            <a:prstGeom prst="rect">
              <a:avLst/>
            </a:prstGeom>
          </p:spPr>
          <p:txBody>
            <a:bodyPr lIns="0" tIns="0" rIns="0" bIns="0" rtlCol="0" anchor="t">
              <a:spAutoFit/>
            </a:bodyPr>
            <a:lstStyle/>
            <a:p>
              <a:pPr algn="r">
                <a:lnSpc>
                  <a:spcPts val="1120"/>
                </a:lnSpc>
              </a:pPr>
              <a:r>
                <a:rPr lang="en-US" sz="800">
                  <a:latin typeface="Open Sans Extra Bold"/>
                </a:rPr>
                <a:t>1 000 000 </a:t>
              </a:r>
            </a:p>
          </p:txBody>
        </p:sp>
        <p:sp>
          <p:nvSpPr>
            <p:cNvPr id="13" name="TextBox 18">
              <a:extLst>
                <a:ext uri="{FF2B5EF4-FFF2-40B4-BE49-F238E27FC236}">
                  <a16:creationId xmlns:a16="http://schemas.microsoft.com/office/drawing/2014/main" id="{BEF8063A-E9FA-826A-963E-AFEF2171029F}"/>
                </a:ext>
              </a:extLst>
            </p:cNvPr>
            <p:cNvSpPr txBox="1"/>
            <p:nvPr/>
          </p:nvSpPr>
          <p:spPr>
            <a:xfrm>
              <a:off x="229131" y="4543468"/>
              <a:ext cx="1093270" cy="344367"/>
            </a:xfrm>
            <a:prstGeom prst="rect">
              <a:avLst/>
            </a:prstGeom>
          </p:spPr>
          <p:txBody>
            <a:bodyPr lIns="0" tIns="0" rIns="0" bIns="0" rtlCol="0" anchor="t">
              <a:spAutoFit/>
            </a:bodyPr>
            <a:lstStyle/>
            <a:p>
              <a:pPr algn="r">
                <a:lnSpc>
                  <a:spcPts val="1120"/>
                </a:lnSpc>
              </a:pPr>
              <a:r>
                <a:rPr lang="en-US" sz="800">
                  <a:latin typeface="Open Sans Extra Bold"/>
                </a:rPr>
                <a:t>500 000 </a:t>
              </a:r>
            </a:p>
          </p:txBody>
        </p:sp>
        <p:sp>
          <p:nvSpPr>
            <p:cNvPr id="14" name="TextBox 19">
              <a:extLst>
                <a:ext uri="{FF2B5EF4-FFF2-40B4-BE49-F238E27FC236}">
                  <a16:creationId xmlns:a16="http://schemas.microsoft.com/office/drawing/2014/main" id="{958C76BD-EC7C-FCFB-7684-1D7BB884D2ED}"/>
                </a:ext>
              </a:extLst>
            </p:cNvPr>
            <p:cNvSpPr txBox="1"/>
            <p:nvPr/>
          </p:nvSpPr>
          <p:spPr>
            <a:xfrm>
              <a:off x="1093270" y="6829491"/>
              <a:ext cx="229131" cy="344367"/>
            </a:xfrm>
            <a:prstGeom prst="rect">
              <a:avLst/>
            </a:prstGeom>
          </p:spPr>
          <p:txBody>
            <a:bodyPr lIns="0" tIns="0" rIns="0" bIns="0" rtlCol="0" anchor="t">
              <a:spAutoFit/>
            </a:bodyPr>
            <a:lstStyle/>
            <a:p>
              <a:pPr algn="r">
                <a:lnSpc>
                  <a:spcPts val="1120"/>
                </a:lnSpc>
              </a:pPr>
              <a:r>
                <a:rPr lang="en-US" sz="800">
                  <a:latin typeface="Open Sans Extra Bold"/>
                </a:rPr>
                <a:t>0 </a:t>
              </a:r>
            </a:p>
          </p:txBody>
        </p:sp>
        <p:grpSp>
          <p:nvGrpSpPr>
            <p:cNvPr id="15" name="Group 20">
              <a:extLst>
                <a:ext uri="{FF2B5EF4-FFF2-40B4-BE49-F238E27FC236}">
                  <a16:creationId xmlns:a16="http://schemas.microsoft.com/office/drawing/2014/main" id="{FFA6F554-BEC9-0ACF-7FBD-BE826802EF98}"/>
                </a:ext>
              </a:extLst>
            </p:cNvPr>
            <p:cNvGrpSpPr>
              <a:grpSpLocks noChangeAspect="1"/>
            </p:cNvGrpSpPr>
            <p:nvPr/>
          </p:nvGrpSpPr>
          <p:grpSpPr>
            <a:xfrm>
              <a:off x="1457868" y="612146"/>
              <a:ext cx="6858065" cy="6405094"/>
              <a:chOff x="0" y="679450"/>
              <a:chExt cx="10287000" cy="9607550"/>
            </a:xfrm>
          </p:grpSpPr>
          <p:sp>
            <p:nvSpPr>
              <p:cNvPr id="16" name="Freeform 21">
                <a:extLst>
                  <a:ext uri="{FF2B5EF4-FFF2-40B4-BE49-F238E27FC236}">
                    <a16:creationId xmlns:a16="http://schemas.microsoft.com/office/drawing/2014/main" id="{EC0534AB-C440-A7A5-A9FA-4E3759ABED89}"/>
                  </a:ext>
                </a:extLst>
              </p:cNvPr>
              <p:cNvSpPr/>
              <p:nvPr/>
            </p:nvSpPr>
            <p:spPr>
              <a:xfrm>
                <a:off x="0" y="5685790"/>
                <a:ext cx="4629150" cy="4601210"/>
              </a:xfrm>
              <a:custGeom>
                <a:avLst/>
                <a:gdLst/>
                <a:ahLst/>
                <a:cxnLst/>
                <a:rect l="l" t="t" r="r" b="b"/>
                <a:pathLst>
                  <a:path w="4629150" h="4601210">
                    <a:moveTo>
                      <a:pt x="0" y="4601210"/>
                    </a:moveTo>
                    <a:lnTo>
                      <a:pt x="0" y="370332"/>
                    </a:lnTo>
                    <a:lnTo>
                      <a:pt x="0" y="370332"/>
                    </a:lnTo>
                    <a:cubicBezTo>
                      <a:pt x="0" y="165803"/>
                      <a:pt x="165803" y="0"/>
                      <a:pt x="370332" y="0"/>
                    </a:cubicBezTo>
                    <a:lnTo>
                      <a:pt x="4258818" y="0"/>
                    </a:lnTo>
                    <a:cubicBezTo>
                      <a:pt x="4463347" y="0"/>
                      <a:pt x="4629150" y="165803"/>
                      <a:pt x="4629150" y="370332"/>
                    </a:cubicBezTo>
                    <a:lnTo>
                      <a:pt x="4629150" y="4601210"/>
                    </a:lnTo>
                    <a:close/>
                  </a:path>
                </a:pathLst>
              </a:custGeom>
              <a:solidFill>
                <a:srgbClr val="6CE5E8"/>
              </a:solidFill>
            </p:spPr>
          </p:sp>
          <p:sp>
            <p:nvSpPr>
              <p:cNvPr id="17" name="Freeform 22">
                <a:extLst>
                  <a:ext uri="{FF2B5EF4-FFF2-40B4-BE49-F238E27FC236}">
                    <a16:creationId xmlns:a16="http://schemas.microsoft.com/office/drawing/2014/main" id="{14748A12-B9D7-C43F-946C-5E6D720F568B}"/>
                  </a:ext>
                </a:extLst>
              </p:cNvPr>
              <p:cNvSpPr/>
              <p:nvPr/>
            </p:nvSpPr>
            <p:spPr>
              <a:xfrm>
                <a:off x="5657850" y="679450"/>
                <a:ext cx="4629150" cy="9607550"/>
              </a:xfrm>
              <a:custGeom>
                <a:avLst/>
                <a:gdLst/>
                <a:ahLst/>
                <a:cxnLst/>
                <a:rect l="l" t="t" r="r" b="b"/>
                <a:pathLst>
                  <a:path w="4629150" h="9607550">
                    <a:moveTo>
                      <a:pt x="0" y="9607550"/>
                    </a:moveTo>
                    <a:lnTo>
                      <a:pt x="0" y="370332"/>
                    </a:lnTo>
                    <a:cubicBezTo>
                      <a:pt x="0" y="272114"/>
                      <a:pt x="39017" y="177919"/>
                      <a:pt x="108468" y="108468"/>
                    </a:cubicBezTo>
                    <a:cubicBezTo>
                      <a:pt x="177919" y="39017"/>
                      <a:pt x="272114" y="0"/>
                      <a:pt x="370332" y="0"/>
                    </a:cubicBezTo>
                    <a:lnTo>
                      <a:pt x="4258818" y="0"/>
                    </a:lnTo>
                    <a:cubicBezTo>
                      <a:pt x="4463347" y="0"/>
                      <a:pt x="4629150" y="165803"/>
                      <a:pt x="4629150" y="370332"/>
                    </a:cubicBezTo>
                    <a:lnTo>
                      <a:pt x="4629150" y="9607550"/>
                    </a:lnTo>
                    <a:close/>
                  </a:path>
                </a:pathLst>
              </a:custGeom>
              <a:solidFill>
                <a:srgbClr val="6CE5E8"/>
              </a:solidFill>
            </p:spPr>
          </p:sp>
        </p:grpSp>
      </p:grpSp>
      <p:sp>
        <p:nvSpPr>
          <p:cNvPr id="25" name="TekstSylinder 24">
            <a:extLst>
              <a:ext uri="{FF2B5EF4-FFF2-40B4-BE49-F238E27FC236}">
                <a16:creationId xmlns:a16="http://schemas.microsoft.com/office/drawing/2014/main" id="{833EDC60-0005-E29B-1508-CA763D7635EF}"/>
              </a:ext>
            </a:extLst>
          </p:cNvPr>
          <p:cNvSpPr txBox="1"/>
          <p:nvPr/>
        </p:nvSpPr>
        <p:spPr>
          <a:xfrm>
            <a:off x="6595073" y="1434545"/>
            <a:ext cx="4368762" cy="369332"/>
          </a:xfrm>
          <a:prstGeom prst="rect">
            <a:avLst/>
          </a:prstGeom>
          <a:noFill/>
        </p:spPr>
        <p:txBody>
          <a:bodyPr wrap="square" rtlCol="0">
            <a:spAutoFit/>
          </a:bodyPr>
          <a:lstStyle/>
          <a:p>
            <a:r>
              <a:rPr lang="nb-NO">
                <a:solidFill>
                  <a:schemeClr val="accent2">
                    <a:lumMod val="50000"/>
                  </a:schemeClr>
                </a:solidFill>
              </a:rPr>
              <a:t>Antall personer over 70 år i Norge:</a:t>
            </a:r>
          </a:p>
        </p:txBody>
      </p:sp>
    </p:spTree>
    <p:extLst>
      <p:ext uri="{BB962C8B-B14F-4D97-AF65-F5344CB8AC3E}">
        <p14:creationId xmlns:p14="http://schemas.microsoft.com/office/powerpoint/2010/main" val="2646769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8D3DAD-67FA-CDCE-648F-824FB68A4701}"/>
              </a:ext>
            </a:extLst>
          </p:cNvPr>
          <p:cNvSpPr>
            <a:spLocks noGrp="1"/>
          </p:cNvSpPr>
          <p:nvPr>
            <p:ph type="title"/>
          </p:nvPr>
        </p:nvSpPr>
        <p:spPr/>
        <p:txBody>
          <a:bodyPr/>
          <a:lstStyle/>
          <a:p>
            <a:r>
              <a:rPr lang="nb-NO"/>
              <a:t>Politiske satsingsområder </a:t>
            </a:r>
          </a:p>
        </p:txBody>
      </p:sp>
      <p:sp>
        <p:nvSpPr>
          <p:cNvPr id="3" name="Plassholder for innhold 2">
            <a:extLst>
              <a:ext uri="{FF2B5EF4-FFF2-40B4-BE49-F238E27FC236}">
                <a16:creationId xmlns:a16="http://schemas.microsoft.com/office/drawing/2014/main" id="{B09FF3E3-0FC9-E699-4253-86967C93053B}"/>
              </a:ext>
            </a:extLst>
          </p:cNvPr>
          <p:cNvSpPr>
            <a:spLocks noGrp="1"/>
          </p:cNvSpPr>
          <p:nvPr>
            <p:ph sz="half" idx="1"/>
          </p:nvPr>
        </p:nvSpPr>
        <p:spPr/>
        <p:txBody>
          <a:bodyPr/>
          <a:lstStyle/>
          <a:p>
            <a:pPr marL="514350" indent="-514350">
              <a:buAutoNum type="arabicPeriod"/>
            </a:pPr>
            <a:r>
              <a:rPr lang="nb-NO"/>
              <a:t>Rammebetingelser for frivilligheten </a:t>
            </a:r>
          </a:p>
          <a:p>
            <a:pPr marL="514350" indent="-514350">
              <a:buAutoNum type="arabicPeriod"/>
            </a:pPr>
            <a:r>
              <a:rPr lang="nb-NO"/>
              <a:t>Forebygging og beredskap </a:t>
            </a:r>
          </a:p>
          <a:p>
            <a:pPr marL="514350" indent="-514350">
              <a:buAutoNum type="arabicPeriod"/>
            </a:pPr>
            <a:r>
              <a:rPr lang="nb-NO"/>
              <a:t>Helsetilbud og behandling </a:t>
            </a:r>
          </a:p>
          <a:p>
            <a:pPr marL="514350" indent="-514350">
              <a:buAutoNum type="arabicPeriod"/>
            </a:pPr>
            <a:r>
              <a:rPr lang="nb-NO"/>
              <a:t>Rehabilitering og oppfølging </a:t>
            </a:r>
          </a:p>
          <a:p>
            <a:pPr marL="514350" indent="-514350">
              <a:buAutoNum type="arabicPeriod"/>
            </a:pPr>
            <a:r>
              <a:rPr lang="nb-NO"/>
              <a:t>Pasient og pårørende </a:t>
            </a:r>
          </a:p>
          <a:p>
            <a:pPr marL="514350" indent="-514350">
              <a:buAutoNum type="arabicPeriod"/>
            </a:pPr>
            <a:r>
              <a:rPr lang="nb-NO"/>
              <a:t>Levekår </a:t>
            </a:r>
          </a:p>
          <a:p>
            <a:pPr marL="514350" indent="-514350">
              <a:buAutoNum type="arabicPeriod"/>
            </a:pPr>
            <a:r>
              <a:rPr lang="nb-NO"/>
              <a:t>Internasjonalt helsearbeid </a:t>
            </a:r>
          </a:p>
        </p:txBody>
      </p:sp>
      <p:sp>
        <p:nvSpPr>
          <p:cNvPr id="5" name="Plassholder for lysbildenummer 4">
            <a:extLst>
              <a:ext uri="{FF2B5EF4-FFF2-40B4-BE49-F238E27FC236}">
                <a16:creationId xmlns:a16="http://schemas.microsoft.com/office/drawing/2014/main" id="{EA51AD62-058E-108A-C8D3-5BB68F58CA23}"/>
              </a:ext>
            </a:extLst>
          </p:cNvPr>
          <p:cNvSpPr>
            <a:spLocks noGrp="1"/>
          </p:cNvSpPr>
          <p:nvPr>
            <p:ph type="sldNum" sz="quarter" idx="12"/>
          </p:nvPr>
        </p:nvSpPr>
        <p:spPr/>
        <p:txBody>
          <a:bodyPr/>
          <a:lstStyle/>
          <a:p>
            <a:fld id="{DFED0836-D635-394C-B680-A84B30E9EE77}" type="slidenum">
              <a:rPr lang="nb-NO" smtClean="0"/>
              <a:t>5</a:t>
            </a:fld>
            <a:endParaRPr lang="nb-NO"/>
          </a:p>
        </p:txBody>
      </p:sp>
      <p:sp>
        <p:nvSpPr>
          <p:cNvPr id="6" name="Plassholder for bunntekst 5">
            <a:extLst>
              <a:ext uri="{FF2B5EF4-FFF2-40B4-BE49-F238E27FC236}">
                <a16:creationId xmlns:a16="http://schemas.microsoft.com/office/drawing/2014/main" id="{67CFEBA6-4C1E-5C66-7C95-2A7E2261A291}"/>
              </a:ext>
            </a:extLst>
          </p:cNvPr>
          <p:cNvSpPr>
            <a:spLocks noGrp="1"/>
          </p:cNvSpPr>
          <p:nvPr>
            <p:ph type="ftr" sz="quarter" idx="3"/>
          </p:nvPr>
        </p:nvSpPr>
        <p:spPr/>
        <p:txBody>
          <a:bodyPr/>
          <a:lstStyle/>
          <a:p>
            <a:r>
              <a:rPr lang="nb-NO" dirty="0"/>
              <a:t>LHL – vår organisasjon, del 2</a:t>
            </a:r>
          </a:p>
        </p:txBody>
      </p:sp>
      <p:sp>
        <p:nvSpPr>
          <p:cNvPr id="7" name="Rektangel 6">
            <a:extLst>
              <a:ext uri="{FF2B5EF4-FFF2-40B4-BE49-F238E27FC236}">
                <a16:creationId xmlns:a16="http://schemas.microsoft.com/office/drawing/2014/main" id="{E4CBE5E8-C8FC-AFE7-F4EC-03E73D211B91}"/>
              </a:ext>
            </a:extLst>
          </p:cNvPr>
          <p:cNvSpPr/>
          <p:nvPr/>
        </p:nvSpPr>
        <p:spPr>
          <a:xfrm>
            <a:off x="7129417" y="1710461"/>
            <a:ext cx="3413760" cy="3938036"/>
          </a:xfrm>
          <a:prstGeom prst="rect">
            <a:avLst/>
          </a:prstGeom>
          <a:blipFill dpi="0" rotWithShape="1">
            <a:blip r:embed="rId3"/>
            <a:srcRect/>
            <a:stretch>
              <a:fillRect/>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4140945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8F25B5A-22AF-41EE-2DEA-D79B80E20747}"/>
              </a:ext>
            </a:extLst>
          </p:cNvPr>
          <p:cNvSpPr>
            <a:spLocks noGrp="1"/>
          </p:cNvSpPr>
          <p:nvPr>
            <p:ph type="ctrTitle"/>
          </p:nvPr>
        </p:nvSpPr>
        <p:spPr>
          <a:xfrm>
            <a:off x="1315843" y="1498878"/>
            <a:ext cx="9540000" cy="570824"/>
          </a:xfrm>
        </p:spPr>
        <p:txBody>
          <a:bodyPr/>
          <a:lstStyle/>
          <a:p>
            <a:pPr algn="ctr"/>
            <a:r>
              <a:rPr lang="nb-NO"/>
              <a:t>Politiske uttalelser </a:t>
            </a:r>
          </a:p>
        </p:txBody>
      </p:sp>
      <p:sp>
        <p:nvSpPr>
          <p:cNvPr id="3" name="Undertittel 2">
            <a:extLst>
              <a:ext uri="{FF2B5EF4-FFF2-40B4-BE49-F238E27FC236}">
                <a16:creationId xmlns:a16="http://schemas.microsoft.com/office/drawing/2014/main" id="{2FA8EA52-82EA-FF45-2E07-327A73F0AE28}"/>
              </a:ext>
            </a:extLst>
          </p:cNvPr>
          <p:cNvSpPr>
            <a:spLocks noGrp="1"/>
          </p:cNvSpPr>
          <p:nvPr>
            <p:ph type="subTitle" idx="1"/>
          </p:nvPr>
        </p:nvSpPr>
        <p:spPr>
          <a:xfrm>
            <a:off x="2848809" y="2709000"/>
            <a:ext cx="2404510" cy="720000"/>
          </a:xfrm>
        </p:spPr>
        <p:txBody>
          <a:bodyPr>
            <a:normAutofit/>
          </a:bodyPr>
          <a:lstStyle/>
          <a:p>
            <a:pPr algn="ctr"/>
            <a:r>
              <a:rPr lang="nb-NO" sz="4400"/>
              <a:t>Hjerte</a:t>
            </a:r>
          </a:p>
        </p:txBody>
      </p:sp>
      <p:sp>
        <p:nvSpPr>
          <p:cNvPr id="5" name="Undertittel 2">
            <a:extLst>
              <a:ext uri="{FF2B5EF4-FFF2-40B4-BE49-F238E27FC236}">
                <a16:creationId xmlns:a16="http://schemas.microsoft.com/office/drawing/2014/main" id="{714BDA62-E13D-2E51-86EB-39E55F7FEE6D}"/>
              </a:ext>
            </a:extLst>
          </p:cNvPr>
          <p:cNvSpPr txBox="1">
            <a:spLocks/>
          </p:cNvSpPr>
          <p:nvPr/>
        </p:nvSpPr>
        <p:spPr>
          <a:xfrm>
            <a:off x="6299803" y="2709000"/>
            <a:ext cx="2404510" cy="720000"/>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a:buNone/>
              <a:defRPr sz="2200" b="0" i="0" kern="1200">
                <a:solidFill>
                  <a:schemeClr val="tx1"/>
                </a:solidFill>
                <a:latin typeface="+mj-lt"/>
                <a:ea typeface="Calibri Light" charset="0"/>
                <a:cs typeface="Calibri Light" charset="0"/>
              </a:defRPr>
            </a:lvl1pPr>
            <a:lvl2pPr marL="457200" indent="0" algn="ctr" defTabSz="914400" rtl="0" eaLnBrk="1" latinLnBrk="0" hangingPunct="1">
              <a:lnSpc>
                <a:spcPct val="90000"/>
              </a:lnSpc>
              <a:spcBef>
                <a:spcPts val="500"/>
              </a:spcBef>
              <a:buClr>
                <a:schemeClr val="tx2"/>
              </a:buClr>
              <a:buFont typeface=".AppleSystemUIFont" charset="-120"/>
              <a:buNone/>
              <a:defRPr sz="2000" kern="1200">
                <a:solidFill>
                  <a:schemeClr val="bg2">
                    <a:lumMod val="25000"/>
                  </a:schemeClr>
                </a:solidFill>
                <a:latin typeface="+mj-lt"/>
                <a:ea typeface="+mn-ea"/>
                <a:cs typeface="+mn-cs"/>
              </a:defRPr>
            </a:lvl2pPr>
            <a:lvl3pPr marL="914400" indent="0" algn="ctr" defTabSz="914400" rtl="0" eaLnBrk="1" latinLnBrk="0" hangingPunct="1">
              <a:lnSpc>
                <a:spcPct val="90000"/>
              </a:lnSpc>
              <a:spcBef>
                <a:spcPts val="500"/>
              </a:spcBef>
              <a:buFont typeface="Arial"/>
              <a:buNone/>
              <a:defRPr sz="1800" i="0" kern="1200">
                <a:solidFill>
                  <a:schemeClr val="bg2">
                    <a:lumMod val="25000"/>
                  </a:schemeClr>
                </a:solidFill>
                <a:latin typeface="+mj-lt"/>
                <a:ea typeface="+mn-ea"/>
                <a:cs typeface="+mn-cs"/>
              </a:defRPr>
            </a:lvl3pPr>
            <a:lvl4pPr marL="1371600" indent="0" algn="ctr" defTabSz="914400" rtl="0" eaLnBrk="1" latinLnBrk="0" hangingPunct="1">
              <a:lnSpc>
                <a:spcPct val="90000"/>
              </a:lnSpc>
              <a:spcBef>
                <a:spcPts val="500"/>
              </a:spcBef>
              <a:buFont typeface=".AppleSystemUIFont" charset="-120"/>
              <a:buNone/>
              <a:defRPr sz="1600" i="0" kern="1200">
                <a:solidFill>
                  <a:schemeClr val="bg2">
                    <a:lumMod val="25000"/>
                  </a:schemeClr>
                </a:solidFill>
                <a:latin typeface="+mj-lt"/>
                <a:ea typeface="+mn-ea"/>
                <a:cs typeface="+mn-cs"/>
              </a:defRPr>
            </a:lvl4pPr>
            <a:lvl5pPr marL="1828800" indent="0" algn="ctr" defTabSz="914400" rtl="0" eaLnBrk="1" latinLnBrk="0" hangingPunct="1">
              <a:lnSpc>
                <a:spcPct val="90000"/>
              </a:lnSpc>
              <a:spcBef>
                <a:spcPts val="500"/>
              </a:spcBef>
              <a:buFont typeface="Arial"/>
              <a:buNone/>
              <a:defRPr sz="1600" i="0" kern="1200">
                <a:solidFill>
                  <a:schemeClr val="bg2">
                    <a:lumMod val="25000"/>
                  </a:schemeClr>
                </a:solidFill>
                <a:latin typeface="+mj-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r>
              <a:rPr lang="nb-NO" sz="4400"/>
              <a:t>Lunge</a:t>
            </a:r>
          </a:p>
        </p:txBody>
      </p:sp>
      <p:sp>
        <p:nvSpPr>
          <p:cNvPr id="6" name="Undertittel 2">
            <a:extLst>
              <a:ext uri="{FF2B5EF4-FFF2-40B4-BE49-F238E27FC236}">
                <a16:creationId xmlns:a16="http://schemas.microsoft.com/office/drawing/2014/main" id="{7C146E83-B1A9-85D0-7199-2D6668C932B3}"/>
              </a:ext>
            </a:extLst>
          </p:cNvPr>
          <p:cNvSpPr txBox="1">
            <a:spLocks/>
          </p:cNvSpPr>
          <p:nvPr/>
        </p:nvSpPr>
        <p:spPr>
          <a:xfrm>
            <a:off x="6299803" y="4339185"/>
            <a:ext cx="2404510" cy="720000"/>
          </a:xfrm>
          <a:prstGeom prst="rect">
            <a:avLst/>
          </a:prstGeom>
        </p:spPr>
        <p:txBody>
          <a:bodyPr vert="horz" lIns="0" tIns="0" rIns="0" bIns="0" rtlCol="0">
            <a:normAutofit fontScale="70000" lnSpcReduction="20000"/>
          </a:bodyPr>
          <a:lstStyle>
            <a:lvl1pPr marL="0" indent="0" algn="l" defTabSz="914400" rtl="0" eaLnBrk="1" latinLnBrk="0" hangingPunct="1">
              <a:lnSpc>
                <a:spcPct val="90000"/>
              </a:lnSpc>
              <a:spcBef>
                <a:spcPts val="1000"/>
              </a:spcBef>
              <a:buFont typeface="Arial"/>
              <a:buNone/>
              <a:defRPr sz="2200" b="0" i="0" kern="1200">
                <a:solidFill>
                  <a:schemeClr val="tx1"/>
                </a:solidFill>
                <a:latin typeface="+mj-lt"/>
                <a:ea typeface="Calibri Light" charset="0"/>
                <a:cs typeface="Calibri Light" charset="0"/>
              </a:defRPr>
            </a:lvl1pPr>
            <a:lvl2pPr marL="457200" indent="0" algn="ctr" defTabSz="914400" rtl="0" eaLnBrk="1" latinLnBrk="0" hangingPunct="1">
              <a:lnSpc>
                <a:spcPct val="90000"/>
              </a:lnSpc>
              <a:spcBef>
                <a:spcPts val="500"/>
              </a:spcBef>
              <a:buClr>
                <a:schemeClr val="tx2"/>
              </a:buClr>
              <a:buFont typeface=".AppleSystemUIFont" charset="-120"/>
              <a:buNone/>
              <a:defRPr sz="2000" kern="1200">
                <a:solidFill>
                  <a:schemeClr val="bg2">
                    <a:lumMod val="25000"/>
                  </a:schemeClr>
                </a:solidFill>
                <a:latin typeface="+mj-lt"/>
                <a:ea typeface="+mn-ea"/>
                <a:cs typeface="+mn-cs"/>
              </a:defRPr>
            </a:lvl2pPr>
            <a:lvl3pPr marL="914400" indent="0" algn="ctr" defTabSz="914400" rtl="0" eaLnBrk="1" latinLnBrk="0" hangingPunct="1">
              <a:lnSpc>
                <a:spcPct val="90000"/>
              </a:lnSpc>
              <a:spcBef>
                <a:spcPts val="500"/>
              </a:spcBef>
              <a:buFont typeface="Arial"/>
              <a:buNone/>
              <a:defRPr sz="1800" i="0" kern="1200">
                <a:solidFill>
                  <a:schemeClr val="bg2">
                    <a:lumMod val="25000"/>
                  </a:schemeClr>
                </a:solidFill>
                <a:latin typeface="+mj-lt"/>
                <a:ea typeface="+mn-ea"/>
                <a:cs typeface="+mn-cs"/>
              </a:defRPr>
            </a:lvl3pPr>
            <a:lvl4pPr marL="1371600" indent="0" algn="ctr" defTabSz="914400" rtl="0" eaLnBrk="1" latinLnBrk="0" hangingPunct="1">
              <a:lnSpc>
                <a:spcPct val="90000"/>
              </a:lnSpc>
              <a:spcBef>
                <a:spcPts val="500"/>
              </a:spcBef>
              <a:buFont typeface=".AppleSystemUIFont" charset="-120"/>
              <a:buNone/>
              <a:defRPr sz="1600" i="0" kern="1200">
                <a:solidFill>
                  <a:schemeClr val="bg2">
                    <a:lumMod val="25000"/>
                  </a:schemeClr>
                </a:solidFill>
                <a:latin typeface="+mj-lt"/>
                <a:ea typeface="+mn-ea"/>
                <a:cs typeface="+mn-cs"/>
              </a:defRPr>
            </a:lvl4pPr>
            <a:lvl5pPr marL="1828800" indent="0" algn="ctr" defTabSz="914400" rtl="0" eaLnBrk="1" latinLnBrk="0" hangingPunct="1">
              <a:lnSpc>
                <a:spcPct val="90000"/>
              </a:lnSpc>
              <a:spcBef>
                <a:spcPts val="500"/>
              </a:spcBef>
              <a:buFont typeface="Arial"/>
              <a:buNone/>
              <a:defRPr sz="1600" i="0" kern="1200">
                <a:solidFill>
                  <a:schemeClr val="bg2">
                    <a:lumMod val="25000"/>
                  </a:schemeClr>
                </a:solidFill>
                <a:latin typeface="+mj-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r>
              <a:rPr lang="nb-NO" sz="4400"/>
              <a:t>Hjerneslag og afasi</a:t>
            </a:r>
          </a:p>
        </p:txBody>
      </p:sp>
      <p:sp>
        <p:nvSpPr>
          <p:cNvPr id="7" name="Undertittel 2">
            <a:extLst>
              <a:ext uri="{FF2B5EF4-FFF2-40B4-BE49-F238E27FC236}">
                <a16:creationId xmlns:a16="http://schemas.microsoft.com/office/drawing/2014/main" id="{71BE5F0E-073A-AD57-9DAB-B6692AFB8657}"/>
              </a:ext>
            </a:extLst>
          </p:cNvPr>
          <p:cNvSpPr txBox="1">
            <a:spLocks/>
          </p:cNvSpPr>
          <p:nvPr/>
        </p:nvSpPr>
        <p:spPr>
          <a:xfrm>
            <a:off x="2848809" y="4339185"/>
            <a:ext cx="2404510" cy="720000"/>
          </a:xfrm>
          <a:prstGeom prst="rect">
            <a:avLst/>
          </a:prstGeom>
        </p:spPr>
        <p:txBody>
          <a:bodyPr vert="horz" lIns="0" tIns="0" rIns="0" bIns="0" rtlCol="0">
            <a:normAutofit fontScale="70000" lnSpcReduction="20000"/>
          </a:bodyPr>
          <a:lstStyle>
            <a:lvl1pPr marL="0" indent="0" algn="l" defTabSz="914400" rtl="0" eaLnBrk="1" latinLnBrk="0" hangingPunct="1">
              <a:lnSpc>
                <a:spcPct val="90000"/>
              </a:lnSpc>
              <a:spcBef>
                <a:spcPts val="1000"/>
              </a:spcBef>
              <a:buFont typeface="Arial"/>
              <a:buNone/>
              <a:defRPr sz="2200" b="0" i="0" kern="1200">
                <a:solidFill>
                  <a:schemeClr val="tx1"/>
                </a:solidFill>
                <a:latin typeface="+mj-lt"/>
                <a:ea typeface="Calibri Light" charset="0"/>
                <a:cs typeface="Calibri Light" charset="0"/>
              </a:defRPr>
            </a:lvl1pPr>
            <a:lvl2pPr marL="457200" indent="0" algn="ctr" defTabSz="914400" rtl="0" eaLnBrk="1" latinLnBrk="0" hangingPunct="1">
              <a:lnSpc>
                <a:spcPct val="90000"/>
              </a:lnSpc>
              <a:spcBef>
                <a:spcPts val="500"/>
              </a:spcBef>
              <a:buClr>
                <a:schemeClr val="tx2"/>
              </a:buClr>
              <a:buFont typeface=".AppleSystemUIFont" charset="-120"/>
              <a:buNone/>
              <a:defRPr sz="2000" kern="1200">
                <a:solidFill>
                  <a:schemeClr val="bg2">
                    <a:lumMod val="25000"/>
                  </a:schemeClr>
                </a:solidFill>
                <a:latin typeface="+mj-lt"/>
                <a:ea typeface="+mn-ea"/>
                <a:cs typeface="+mn-cs"/>
              </a:defRPr>
            </a:lvl2pPr>
            <a:lvl3pPr marL="914400" indent="0" algn="ctr" defTabSz="914400" rtl="0" eaLnBrk="1" latinLnBrk="0" hangingPunct="1">
              <a:lnSpc>
                <a:spcPct val="90000"/>
              </a:lnSpc>
              <a:spcBef>
                <a:spcPts val="500"/>
              </a:spcBef>
              <a:buFont typeface="Arial"/>
              <a:buNone/>
              <a:defRPr sz="1800" i="0" kern="1200">
                <a:solidFill>
                  <a:schemeClr val="bg2">
                    <a:lumMod val="25000"/>
                  </a:schemeClr>
                </a:solidFill>
                <a:latin typeface="+mj-lt"/>
                <a:ea typeface="+mn-ea"/>
                <a:cs typeface="+mn-cs"/>
              </a:defRPr>
            </a:lvl3pPr>
            <a:lvl4pPr marL="1371600" indent="0" algn="ctr" defTabSz="914400" rtl="0" eaLnBrk="1" latinLnBrk="0" hangingPunct="1">
              <a:lnSpc>
                <a:spcPct val="90000"/>
              </a:lnSpc>
              <a:spcBef>
                <a:spcPts val="500"/>
              </a:spcBef>
              <a:buFont typeface=".AppleSystemUIFont" charset="-120"/>
              <a:buNone/>
              <a:defRPr sz="1600" i="0" kern="1200">
                <a:solidFill>
                  <a:schemeClr val="bg2">
                    <a:lumMod val="25000"/>
                  </a:schemeClr>
                </a:solidFill>
                <a:latin typeface="+mj-lt"/>
                <a:ea typeface="+mn-ea"/>
                <a:cs typeface="+mn-cs"/>
              </a:defRPr>
            </a:lvl4pPr>
            <a:lvl5pPr marL="1828800" indent="0" algn="ctr" defTabSz="914400" rtl="0" eaLnBrk="1" latinLnBrk="0" hangingPunct="1">
              <a:lnSpc>
                <a:spcPct val="90000"/>
              </a:lnSpc>
              <a:spcBef>
                <a:spcPts val="500"/>
              </a:spcBef>
              <a:buFont typeface="Arial"/>
              <a:buNone/>
              <a:defRPr sz="1600" i="0" kern="1200">
                <a:solidFill>
                  <a:schemeClr val="bg2">
                    <a:lumMod val="25000"/>
                  </a:schemeClr>
                </a:solidFill>
                <a:latin typeface="+mj-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r>
              <a:rPr lang="nb-NO" sz="4400"/>
              <a:t>Astma og allergi</a:t>
            </a:r>
          </a:p>
        </p:txBody>
      </p:sp>
    </p:spTree>
    <p:extLst>
      <p:ext uri="{BB962C8B-B14F-4D97-AF65-F5344CB8AC3E}">
        <p14:creationId xmlns:p14="http://schemas.microsoft.com/office/powerpoint/2010/main" val="3901642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6789777-7682-9733-B553-F4A89DFF3B0D}"/>
              </a:ext>
            </a:extLst>
          </p:cNvPr>
          <p:cNvSpPr>
            <a:spLocks noGrp="1"/>
          </p:cNvSpPr>
          <p:nvPr>
            <p:ph type="title"/>
          </p:nvPr>
        </p:nvSpPr>
        <p:spPr/>
        <p:txBody>
          <a:bodyPr/>
          <a:lstStyle/>
          <a:p>
            <a:r>
              <a:rPr lang="nb-NO" dirty="0"/>
              <a:t>Hvordan jobber vi politisk? </a:t>
            </a:r>
          </a:p>
        </p:txBody>
      </p:sp>
      <p:sp>
        <p:nvSpPr>
          <p:cNvPr id="3" name="Plassholder for innhold 2">
            <a:extLst>
              <a:ext uri="{FF2B5EF4-FFF2-40B4-BE49-F238E27FC236}">
                <a16:creationId xmlns:a16="http://schemas.microsoft.com/office/drawing/2014/main" id="{5D65D780-F528-301E-3312-3C11D8525C81}"/>
              </a:ext>
            </a:extLst>
          </p:cNvPr>
          <p:cNvSpPr>
            <a:spLocks noGrp="1"/>
          </p:cNvSpPr>
          <p:nvPr>
            <p:ph sz="half" idx="1"/>
          </p:nvPr>
        </p:nvSpPr>
        <p:spPr/>
        <p:txBody>
          <a:bodyPr/>
          <a:lstStyle/>
          <a:p>
            <a:r>
              <a:rPr lang="nb-NO"/>
              <a:t>LHL er partipolitisk uavhengig</a:t>
            </a:r>
          </a:p>
          <a:p>
            <a:r>
              <a:rPr lang="nb-NO"/>
              <a:t>Høringer</a:t>
            </a:r>
          </a:p>
          <a:p>
            <a:r>
              <a:rPr lang="nb-NO"/>
              <a:t>Lobbyvirksomhet</a:t>
            </a:r>
          </a:p>
          <a:p>
            <a:r>
              <a:rPr lang="nb-NO"/>
              <a:t>Samarbeid med andre organisasjoner</a:t>
            </a:r>
          </a:p>
          <a:p>
            <a:r>
              <a:rPr lang="nb-NO"/>
              <a:t>Medieutspill</a:t>
            </a:r>
          </a:p>
          <a:p>
            <a:r>
              <a:rPr lang="nb-NO"/>
              <a:t>Brukermedvirkning</a:t>
            </a:r>
          </a:p>
          <a:p>
            <a:r>
              <a:rPr lang="nb-NO"/>
              <a:t>Lokallagenes påvirkningskraft</a:t>
            </a:r>
          </a:p>
          <a:p>
            <a:endParaRPr lang="nb-NO"/>
          </a:p>
        </p:txBody>
      </p:sp>
      <p:sp>
        <p:nvSpPr>
          <p:cNvPr id="5" name="Plassholder for lysbildenummer 4">
            <a:extLst>
              <a:ext uri="{FF2B5EF4-FFF2-40B4-BE49-F238E27FC236}">
                <a16:creationId xmlns:a16="http://schemas.microsoft.com/office/drawing/2014/main" id="{749EC13D-504E-B00F-0A56-549397B4745C}"/>
              </a:ext>
            </a:extLst>
          </p:cNvPr>
          <p:cNvSpPr>
            <a:spLocks noGrp="1"/>
          </p:cNvSpPr>
          <p:nvPr>
            <p:ph type="sldNum" sz="quarter" idx="12"/>
          </p:nvPr>
        </p:nvSpPr>
        <p:spPr/>
        <p:txBody>
          <a:bodyPr/>
          <a:lstStyle/>
          <a:p>
            <a:fld id="{DFED0836-D635-394C-B680-A84B30E9EE77}" type="slidenum">
              <a:rPr lang="nb-NO" smtClean="0"/>
              <a:t>7</a:t>
            </a:fld>
            <a:endParaRPr lang="nb-NO"/>
          </a:p>
        </p:txBody>
      </p:sp>
      <p:sp>
        <p:nvSpPr>
          <p:cNvPr id="6" name="Plassholder for bunntekst 5">
            <a:extLst>
              <a:ext uri="{FF2B5EF4-FFF2-40B4-BE49-F238E27FC236}">
                <a16:creationId xmlns:a16="http://schemas.microsoft.com/office/drawing/2014/main" id="{C50EF6EE-4E1F-11FB-26AA-B825359AAAC5}"/>
              </a:ext>
            </a:extLst>
          </p:cNvPr>
          <p:cNvSpPr>
            <a:spLocks noGrp="1"/>
          </p:cNvSpPr>
          <p:nvPr>
            <p:ph type="ftr" sz="quarter" idx="3"/>
          </p:nvPr>
        </p:nvSpPr>
        <p:spPr/>
        <p:txBody>
          <a:bodyPr/>
          <a:lstStyle/>
          <a:p>
            <a:r>
              <a:rPr lang="nb-NO" dirty="0"/>
              <a:t>LHL – vår organisasjon, del 2</a:t>
            </a:r>
          </a:p>
        </p:txBody>
      </p:sp>
    </p:spTree>
    <p:extLst>
      <p:ext uri="{BB962C8B-B14F-4D97-AF65-F5344CB8AC3E}">
        <p14:creationId xmlns:p14="http://schemas.microsoft.com/office/powerpoint/2010/main" val="2586042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97E82AF5-088C-33C1-7928-013F0095CE33}"/>
              </a:ext>
            </a:extLst>
          </p:cNvPr>
          <p:cNvSpPr>
            <a:spLocks noGrp="1"/>
          </p:cNvSpPr>
          <p:nvPr>
            <p:ph type="title"/>
          </p:nvPr>
        </p:nvSpPr>
        <p:spPr/>
        <p:txBody>
          <a:bodyPr/>
          <a:lstStyle/>
          <a:p>
            <a:r>
              <a:rPr lang="nb-NO" dirty="0"/>
              <a:t>Lokallag kan få til mye!</a:t>
            </a:r>
          </a:p>
        </p:txBody>
      </p:sp>
      <p:sp>
        <p:nvSpPr>
          <p:cNvPr id="4" name="Plassholder for lysbildenummer 3">
            <a:extLst>
              <a:ext uri="{FF2B5EF4-FFF2-40B4-BE49-F238E27FC236}">
                <a16:creationId xmlns:a16="http://schemas.microsoft.com/office/drawing/2014/main" id="{9F4453D7-C184-35C3-94CB-F8BD53C113B0}"/>
              </a:ext>
            </a:extLst>
          </p:cNvPr>
          <p:cNvSpPr>
            <a:spLocks noGrp="1"/>
          </p:cNvSpPr>
          <p:nvPr>
            <p:ph type="sldNum" sz="quarter" idx="12"/>
          </p:nvPr>
        </p:nvSpPr>
        <p:spPr/>
        <p:txBody>
          <a:bodyPr/>
          <a:lstStyle/>
          <a:p>
            <a:fld id="{DFED0836-D635-394C-B680-A84B30E9EE77}" type="slidenum">
              <a:rPr lang="nb-NO" smtClean="0"/>
              <a:pPr/>
              <a:t>8</a:t>
            </a:fld>
            <a:endParaRPr lang="nb-NO"/>
          </a:p>
        </p:txBody>
      </p:sp>
      <p:sp>
        <p:nvSpPr>
          <p:cNvPr id="5" name="Plassholder for bunntekst 4">
            <a:extLst>
              <a:ext uri="{FF2B5EF4-FFF2-40B4-BE49-F238E27FC236}">
                <a16:creationId xmlns:a16="http://schemas.microsoft.com/office/drawing/2014/main" id="{39AE85E7-A57B-70E5-7D7A-A5DAA7CE26D8}"/>
              </a:ext>
            </a:extLst>
          </p:cNvPr>
          <p:cNvSpPr>
            <a:spLocks noGrp="1"/>
          </p:cNvSpPr>
          <p:nvPr>
            <p:ph type="ftr" sz="quarter" idx="3"/>
          </p:nvPr>
        </p:nvSpPr>
        <p:spPr/>
        <p:txBody>
          <a:bodyPr/>
          <a:lstStyle/>
          <a:p>
            <a:r>
              <a:rPr lang="nb-NO" dirty="0"/>
              <a:t>LHL – vår organisasjon, del 2</a:t>
            </a:r>
          </a:p>
        </p:txBody>
      </p:sp>
      <p:pic>
        <p:nvPicPr>
          <p:cNvPr id="7" name="Bilde 6">
            <a:extLst>
              <a:ext uri="{FF2B5EF4-FFF2-40B4-BE49-F238E27FC236}">
                <a16:creationId xmlns:a16="http://schemas.microsoft.com/office/drawing/2014/main" id="{19212733-CAB1-35CF-7242-5127CDB9E907}"/>
              </a:ext>
            </a:extLst>
          </p:cNvPr>
          <p:cNvPicPr>
            <a:picLocks noChangeAspect="1"/>
          </p:cNvPicPr>
          <p:nvPr/>
        </p:nvPicPr>
        <p:blipFill>
          <a:blip r:embed="rId3"/>
          <a:stretch>
            <a:fillRect/>
          </a:stretch>
        </p:blipFill>
        <p:spPr>
          <a:xfrm>
            <a:off x="3320032" y="1331373"/>
            <a:ext cx="5279904" cy="5384977"/>
          </a:xfrm>
          <a:prstGeom prst="rect">
            <a:avLst/>
          </a:prstGeom>
        </p:spPr>
      </p:pic>
    </p:spTree>
    <p:extLst>
      <p:ext uri="{BB962C8B-B14F-4D97-AF65-F5344CB8AC3E}">
        <p14:creationId xmlns:p14="http://schemas.microsoft.com/office/powerpoint/2010/main" val="2969527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7FC019D-9708-4133-8192-A03FA0171CAD}"/>
              </a:ext>
            </a:extLst>
          </p:cNvPr>
          <p:cNvSpPr>
            <a:spLocks noGrp="1"/>
          </p:cNvSpPr>
          <p:nvPr>
            <p:ph type="title"/>
          </p:nvPr>
        </p:nvSpPr>
        <p:spPr/>
        <p:txBody>
          <a:bodyPr/>
          <a:lstStyle/>
          <a:p>
            <a:r>
              <a:rPr lang="nb-NO"/>
              <a:t>To dokumenter: Veien til lokalt LHL-gjennomslag</a:t>
            </a:r>
          </a:p>
        </p:txBody>
      </p:sp>
      <p:pic>
        <p:nvPicPr>
          <p:cNvPr id="7" name="Plassholder for innhold 6">
            <a:extLst>
              <a:ext uri="{FF2B5EF4-FFF2-40B4-BE49-F238E27FC236}">
                <a16:creationId xmlns:a16="http://schemas.microsoft.com/office/drawing/2014/main" id="{21CFB141-C25D-4856-A437-9A3D3AAD0A53}"/>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rot="1500000">
            <a:off x="3398007" y="1998265"/>
            <a:ext cx="2717383" cy="3815681"/>
          </a:xfrm>
          <a:prstGeom prst="rect">
            <a:avLst/>
          </a:prstGeom>
        </p:spPr>
      </p:pic>
      <p:sp>
        <p:nvSpPr>
          <p:cNvPr id="5" name="Plassholder for lysbildenummer 4">
            <a:extLst>
              <a:ext uri="{FF2B5EF4-FFF2-40B4-BE49-F238E27FC236}">
                <a16:creationId xmlns:a16="http://schemas.microsoft.com/office/drawing/2014/main" id="{985E9610-C14F-4DFF-B363-B8DE63D711CF}"/>
              </a:ext>
            </a:extLst>
          </p:cNvPr>
          <p:cNvSpPr>
            <a:spLocks noGrp="1"/>
          </p:cNvSpPr>
          <p:nvPr>
            <p:ph type="sldNum" sz="quarter" idx="12"/>
          </p:nvPr>
        </p:nvSpPr>
        <p:spPr/>
        <p:txBody>
          <a:bodyPr/>
          <a:lstStyle/>
          <a:p>
            <a:fld id="{DFED0836-D635-394C-B680-A84B30E9EE77}" type="slidenum">
              <a:rPr lang="nb-NO" smtClean="0"/>
              <a:t>9</a:t>
            </a:fld>
            <a:endParaRPr lang="nb-NO"/>
          </a:p>
        </p:txBody>
      </p:sp>
      <p:sp>
        <p:nvSpPr>
          <p:cNvPr id="6" name="Plassholder for bunntekst 5">
            <a:extLst>
              <a:ext uri="{FF2B5EF4-FFF2-40B4-BE49-F238E27FC236}">
                <a16:creationId xmlns:a16="http://schemas.microsoft.com/office/drawing/2014/main" id="{FE15EADF-2B2E-4B62-BBAB-AEE9EAE0989A}"/>
              </a:ext>
            </a:extLst>
          </p:cNvPr>
          <p:cNvSpPr>
            <a:spLocks noGrp="1"/>
          </p:cNvSpPr>
          <p:nvPr>
            <p:ph type="ftr" sz="quarter" idx="3"/>
          </p:nvPr>
        </p:nvSpPr>
        <p:spPr/>
        <p:txBody>
          <a:bodyPr/>
          <a:lstStyle/>
          <a:p>
            <a:r>
              <a:rPr lang="nb-NO" dirty="0"/>
              <a:t>LHL – vår organisasjons, del 2</a:t>
            </a:r>
          </a:p>
        </p:txBody>
      </p:sp>
      <p:pic>
        <p:nvPicPr>
          <p:cNvPr id="8" name="Bilde 7">
            <a:extLst>
              <a:ext uri="{FF2B5EF4-FFF2-40B4-BE49-F238E27FC236}">
                <a16:creationId xmlns:a16="http://schemas.microsoft.com/office/drawing/2014/main" id="{45641213-E55A-4696-A723-A7F63A6FAC0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600000">
            <a:off x="2434062" y="1778462"/>
            <a:ext cx="2845729" cy="4020519"/>
          </a:xfrm>
          <a:prstGeom prst="rect">
            <a:avLst/>
          </a:prstGeom>
        </p:spPr>
      </p:pic>
      <p:pic>
        <p:nvPicPr>
          <p:cNvPr id="9" name="Bilde 8">
            <a:extLst>
              <a:ext uri="{FF2B5EF4-FFF2-40B4-BE49-F238E27FC236}">
                <a16:creationId xmlns:a16="http://schemas.microsoft.com/office/drawing/2014/main" id="{C09CAE60-94DD-4B69-993E-C353FB5EEC2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98932" y="1597365"/>
            <a:ext cx="2840170" cy="4052366"/>
          </a:xfrm>
          <a:prstGeom prst="rect">
            <a:avLst/>
          </a:prstGeom>
        </p:spPr>
      </p:pic>
      <p:pic>
        <p:nvPicPr>
          <p:cNvPr id="10" name="Bilde 9">
            <a:extLst>
              <a:ext uri="{FF2B5EF4-FFF2-40B4-BE49-F238E27FC236}">
                <a16:creationId xmlns:a16="http://schemas.microsoft.com/office/drawing/2014/main" id="{300C89DD-3823-4A18-9B62-9B08963D907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110333" y="1622322"/>
            <a:ext cx="2928486" cy="4052366"/>
          </a:xfrm>
          <a:prstGeom prst="rect">
            <a:avLst/>
          </a:prstGeom>
        </p:spPr>
      </p:pic>
    </p:spTree>
    <p:extLst>
      <p:ext uri="{BB962C8B-B14F-4D97-AF65-F5344CB8AC3E}">
        <p14:creationId xmlns:p14="http://schemas.microsoft.com/office/powerpoint/2010/main" val="1894260157"/>
      </p:ext>
    </p:extLst>
  </p:cSld>
  <p:clrMapOvr>
    <a:masterClrMapping/>
  </p:clrMapOvr>
</p:sld>
</file>

<file path=ppt/theme/theme1.xml><?xml version="1.0" encoding="utf-8"?>
<a:theme xmlns:a="http://schemas.openxmlformats.org/drawingml/2006/main" name="Office-tema">
  <a:themeElements>
    <a:clrScheme name="LHL 4">
      <a:dk1>
        <a:srgbClr val="000000"/>
      </a:dk1>
      <a:lt1>
        <a:srgbClr val="FFFFFF"/>
      </a:lt1>
      <a:dk2>
        <a:srgbClr val="431E61"/>
      </a:dk2>
      <a:lt2>
        <a:srgbClr val="F0F0F0"/>
      </a:lt2>
      <a:accent1>
        <a:srgbClr val="431E61"/>
      </a:accent1>
      <a:accent2>
        <a:srgbClr val="9E3095"/>
      </a:accent2>
      <a:accent3>
        <a:srgbClr val="005582"/>
      </a:accent3>
      <a:accent4>
        <a:srgbClr val="2189A4"/>
      </a:accent4>
      <a:accent5>
        <a:srgbClr val="468246"/>
      </a:accent5>
      <a:accent6>
        <a:srgbClr val="A5D782"/>
      </a:accent6>
      <a:hlink>
        <a:srgbClr val="81CAE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HL_ppt_16_9_mal" id="{EB8A3A14-FF5C-8345-A0E6-2F3DA01B3D2A}" vid="{7FB6E95C-CA2B-AC42-965A-07DF1E4D4332}"/>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05FA562C-C95F-4C8B-B7A5-C47FDE2A4F43}">
  <we:reference id="wa200003955" version="1.1.0.0" store="nb-NO" storeType="OMEX"/>
  <we:alternateReferences>
    <we:reference id="WA200003955" version="1.1.0.0" store="WA200003955"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91E2031B1A14B143B2AAA133856AB406" ma:contentTypeVersion="15" ma:contentTypeDescription="Opprett et nytt dokument." ma:contentTypeScope="" ma:versionID="126b1bffd66f706d8eb02f567a524e1f">
  <xsd:schema xmlns:xsd="http://www.w3.org/2001/XMLSchema" xmlns:xs="http://www.w3.org/2001/XMLSchema" xmlns:p="http://schemas.microsoft.com/office/2006/metadata/properties" xmlns:ns3="9b306aeb-17f1-4bd8-b091-42cbd492d0d0" xmlns:ns4="a523178e-f77e-45fe-aae5-728fa473829e" targetNamespace="http://schemas.microsoft.com/office/2006/metadata/properties" ma:root="true" ma:fieldsID="836293c97b32b43258d22eabf21a6c3b" ns3:_="" ns4:_="">
    <xsd:import namespace="9b306aeb-17f1-4bd8-b091-42cbd492d0d0"/>
    <xsd:import namespace="a523178e-f77e-45fe-aae5-728fa473829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_activity" minOccurs="0"/>
                <xsd:element ref="ns4:MediaServiceDateTaken" minOccurs="0"/>
                <xsd:element ref="ns4:MediaServiceObjectDetectorVersions" minOccurs="0"/>
                <xsd:element ref="ns4:MediaLengthInSeconds" minOccurs="0"/>
                <xsd:element ref="ns4:MediaServiceSearchProperties" minOccurs="0"/>
                <xsd:element ref="ns4: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306aeb-17f1-4bd8-b091-42cbd492d0d0" elementFormDefault="qualified">
    <xsd:import namespace="http://schemas.microsoft.com/office/2006/documentManagement/types"/>
    <xsd:import namespace="http://schemas.microsoft.com/office/infopath/2007/PartnerControls"/>
    <xsd:element name="SharedWithUsers" ma:index="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ingsdetaljer" ma:internalName="SharedWithDetails" ma:readOnly="true">
      <xsd:simpleType>
        <xsd:restriction base="dms:Note">
          <xsd:maxLength value="255"/>
        </xsd:restriction>
      </xsd:simpleType>
    </xsd:element>
    <xsd:element name="SharingHintHash" ma:index="10" nillable="true" ma:displayName="Hash for deling av tips"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523178e-f77e-45fe-aae5-728fa473829e"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_activity" ma:index="17" nillable="true" ma:displayName="_activity" ma:hidden="true" ma:internalName="_activity">
      <xsd:simpleType>
        <xsd:restriction base="dms:Note"/>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SystemTags" ma:index="22"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a523178e-f77e-45fe-aae5-728fa473829e" xsi:nil="true"/>
  </documentManagement>
</p:properties>
</file>

<file path=customXml/itemProps1.xml><?xml version="1.0" encoding="utf-8"?>
<ds:datastoreItem xmlns:ds="http://schemas.openxmlformats.org/officeDocument/2006/customXml" ds:itemID="{E0FEB6E7-4C36-4EA2-8D68-F3002E379404}">
  <ds:schemaRefs>
    <ds:schemaRef ds:uri="http://schemas.microsoft.com/sharepoint/v3/contenttype/forms"/>
  </ds:schemaRefs>
</ds:datastoreItem>
</file>

<file path=customXml/itemProps2.xml><?xml version="1.0" encoding="utf-8"?>
<ds:datastoreItem xmlns:ds="http://schemas.openxmlformats.org/officeDocument/2006/customXml" ds:itemID="{F79B8D45-EE5D-44F1-B9FF-3DCB1DE2F5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306aeb-17f1-4bd8-b091-42cbd492d0d0"/>
    <ds:schemaRef ds:uri="a523178e-f77e-45fe-aae5-728fa47382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0C53AB3-D4E4-441D-A9BF-CC3B781C6ADA}">
  <ds:schemaRefs>
    <ds:schemaRef ds:uri="http://schemas.microsoft.com/office/infopath/2007/PartnerControls"/>
    <ds:schemaRef ds:uri="http://purl.org/dc/elements/1.1/"/>
    <ds:schemaRef ds:uri="a523178e-f77e-45fe-aae5-728fa473829e"/>
    <ds:schemaRef ds:uri="http://schemas.microsoft.com/office/2006/documentManagement/types"/>
    <ds:schemaRef ds:uri="http://purl.org/dc/dcmitype/"/>
    <ds:schemaRef ds:uri="http://purl.org/dc/terms/"/>
    <ds:schemaRef ds:uri="9b306aeb-17f1-4bd8-b091-42cbd492d0d0"/>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LHL_ppt_16_9_mal</Template>
  <TotalTime>17</TotalTime>
  <Words>3598</Words>
  <Application>Microsoft Office PowerPoint</Application>
  <PresentationFormat>Widescreen</PresentationFormat>
  <Paragraphs>228</Paragraphs>
  <Slides>12</Slides>
  <Notes>12</Notes>
  <HiddenSlides>0</HiddenSlides>
  <MMClips>0</MMClips>
  <ScaleCrop>false</ScaleCrop>
  <HeadingPairs>
    <vt:vector size="6" baseType="variant">
      <vt:variant>
        <vt:lpstr>Brukte skrifter</vt:lpstr>
      </vt:variant>
      <vt:variant>
        <vt:i4>8</vt:i4>
      </vt:variant>
      <vt:variant>
        <vt:lpstr>Tema</vt:lpstr>
      </vt:variant>
      <vt:variant>
        <vt:i4>1</vt:i4>
      </vt:variant>
      <vt:variant>
        <vt:lpstr>Lysbildetitler</vt:lpstr>
      </vt:variant>
      <vt:variant>
        <vt:i4>12</vt:i4>
      </vt:variant>
    </vt:vector>
  </HeadingPairs>
  <TitlesOfParts>
    <vt:vector size="21" baseType="lpstr">
      <vt:lpstr>.AppleSystemUIFont</vt:lpstr>
      <vt:lpstr>Arial</vt:lpstr>
      <vt:lpstr>Calibri</vt:lpstr>
      <vt:lpstr>Calibri Light</vt:lpstr>
      <vt:lpstr>Open Sans</vt:lpstr>
      <vt:lpstr>Open Sans 1</vt:lpstr>
      <vt:lpstr>Open Sans Extra Bold</vt:lpstr>
      <vt:lpstr>Symbol</vt:lpstr>
      <vt:lpstr>Office-tema</vt:lpstr>
      <vt:lpstr>PowerPoint-presentasjon</vt:lpstr>
      <vt:lpstr>Lov om pasientrettigheter </vt:lpstr>
      <vt:lpstr>Politiske styringsdokumenter </vt:lpstr>
      <vt:lpstr>Samfunnstrender og betydningen for LHL</vt:lpstr>
      <vt:lpstr>Politiske satsingsområder </vt:lpstr>
      <vt:lpstr>Politiske uttalelser </vt:lpstr>
      <vt:lpstr>Hvordan jobber vi politisk? </vt:lpstr>
      <vt:lpstr>Lokallag kan få til mye!</vt:lpstr>
      <vt:lpstr>To dokumenter: Veien til lokalt LHL-gjennomslag</vt:lpstr>
      <vt:lpstr>Sammen bygger vi stolthet! </vt:lpstr>
      <vt:lpstr>Gruppeoppgave: </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Lars Fjærli Hjetland</dc:creator>
  <cp:lastModifiedBy>Frøydis Myrhaug Danielsen</cp:lastModifiedBy>
  <cp:revision>28</cp:revision>
  <dcterms:created xsi:type="dcterms:W3CDTF">2023-09-14T11:41:17Z</dcterms:created>
  <dcterms:modified xsi:type="dcterms:W3CDTF">2024-04-03T08:29:17Z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0x01010091E2031B1A14B143B2AAA133856AB406</vt:lpwstr>
  </property>
</Properties>
</file>