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63" r:id="rId7"/>
    <p:sldId id="266" r:id="rId8"/>
    <p:sldId id="264" r:id="rId9"/>
    <p:sldId id="261" r:id="rId10"/>
    <p:sldId id="265" r:id="rId11"/>
    <p:sldId id="267" r:id="rId12"/>
    <p:sldId id="273" r:id="rId13"/>
    <p:sldId id="262" r:id="rId14"/>
    <p:sldId id="272" r:id="rId15"/>
    <p:sldId id="268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9E3095"/>
    <a:srgbClr val="668CA5"/>
    <a:srgbClr val="E6EAF0"/>
    <a:srgbClr val="218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554" autoAdjust="0"/>
  </p:normalViewPr>
  <p:slideViewPr>
    <p:cSldViewPr snapToGrid="0" snapToObjects="1" showGuides="1">
      <p:cViewPr varScale="1">
        <p:scale>
          <a:sx n="78" d="100"/>
          <a:sy n="78" d="100"/>
        </p:scale>
        <p:origin x="1872" y="84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8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øydis Myrhaug Danielsen" userId="0c2da9e1-6148-4148-9951-c0fabcbbcbf6" providerId="ADAL" clId="{A6ED5677-C745-4114-AA88-3420CBA2BE77}"/>
    <pc:docChg chg="custSel modSld">
      <pc:chgData name="Frøydis Myrhaug Danielsen" userId="0c2da9e1-6148-4148-9951-c0fabcbbcbf6" providerId="ADAL" clId="{A6ED5677-C745-4114-AA88-3420CBA2BE77}" dt="2024-04-03T13:26:29.102" v="36"/>
      <pc:docMkLst>
        <pc:docMk/>
      </pc:docMkLst>
      <pc:sldChg chg="modSp mod">
        <pc:chgData name="Frøydis Myrhaug Danielsen" userId="0c2da9e1-6148-4148-9951-c0fabcbbcbf6" providerId="ADAL" clId="{A6ED5677-C745-4114-AA88-3420CBA2BE77}" dt="2024-04-03T13:25:54.511" v="24" actId="20577"/>
        <pc:sldMkLst>
          <pc:docMk/>
          <pc:sldMk cId="1090910612" sldId="257"/>
        </pc:sldMkLst>
        <pc:spChg chg="mod">
          <ac:chgData name="Frøydis Myrhaug Danielsen" userId="0c2da9e1-6148-4148-9951-c0fabcbbcbf6" providerId="ADAL" clId="{A6ED5677-C745-4114-AA88-3420CBA2BE77}" dt="2024-04-03T13:25:54.511" v="24" actId="20577"/>
          <ac:spMkLst>
            <pc:docMk/>
            <pc:sldMk cId="1090910612" sldId="257"/>
            <ac:spMk id="5" creationId="{00000000-0000-0000-0000-000000000000}"/>
          </ac:spMkLst>
        </pc:spChg>
      </pc:sldChg>
      <pc:sldChg chg="modSp mod">
        <pc:chgData name="Frøydis Myrhaug Danielsen" userId="0c2da9e1-6148-4148-9951-c0fabcbbcbf6" providerId="ADAL" clId="{A6ED5677-C745-4114-AA88-3420CBA2BE77}" dt="2024-04-03T13:26:14.243" v="31"/>
        <pc:sldMkLst>
          <pc:docMk/>
          <pc:sldMk cId="315981146" sldId="261"/>
        </pc:sldMkLst>
        <pc:spChg chg="mod">
          <ac:chgData name="Frøydis Myrhaug Danielsen" userId="0c2da9e1-6148-4148-9951-c0fabcbbcbf6" providerId="ADAL" clId="{A6ED5677-C745-4114-AA88-3420CBA2BE77}" dt="2024-04-03T13:26:14.243" v="31"/>
          <ac:spMkLst>
            <pc:docMk/>
            <pc:sldMk cId="315981146" sldId="261"/>
            <ac:spMk id="5" creationId="{00000000-0000-0000-0000-000000000000}"/>
          </ac:spMkLst>
        </pc:spChg>
      </pc:sldChg>
      <pc:sldChg chg="modSp mod">
        <pc:chgData name="Frøydis Myrhaug Danielsen" userId="0c2da9e1-6148-4148-9951-c0fabcbbcbf6" providerId="ADAL" clId="{A6ED5677-C745-4114-AA88-3420CBA2BE77}" dt="2024-04-03T13:26:23.323" v="34"/>
        <pc:sldMkLst>
          <pc:docMk/>
          <pc:sldMk cId="3766705448" sldId="262"/>
        </pc:sldMkLst>
        <pc:spChg chg="mod">
          <ac:chgData name="Frøydis Myrhaug Danielsen" userId="0c2da9e1-6148-4148-9951-c0fabcbbcbf6" providerId="ADAL" clId="{A6ED5677-C745-4114-AA88-3420CBA2BE77}" dt="2024-04-03T13:26:23.323" v="34"/>
          <ac:spMkLst>
            <pc:docMk/>
            <pc:sldMk cId="3766705448" sldId="262"/>
            <ac:spMk id="5" creationId="{00000000-0000-0000-0000-000000000000}"/>
          </ac:spMkLst>
        </pc:spChg>
        <pc:spChg chg="mod">
          <ac:chgData name="Frøydis Myrhaug Danielsen" userId="0c2da9e1-6148-4148-9951-c0fabcbbcbf6" providerId="ADAL" clId="{A6ED5677-C745-4114-AA88-3420CBA2BE77}" dt="2024-04-03T13:25:31.725" v="1" actId="20577"/>
          <ac:spMkLst>
            <pc:docMk/>
            <pc:sldMk cId="3766705448" sldId="262"/>
            <ac:spMk id="18" creationId="{24CAAF57-5459-8D02-F9ED-85220FDDDEC3}"/>
          </ac:spMkLst>
        </pc:spChg>
      </pc:sldChg>
      <pc:sldChg chg="modSp mod">
        <pc:chgData name="Frøydis Myrhaug Danielsen" userId="0c2da9e1-6148-4148-9951-c0fabcbbcbf6" providerId="ADAL" clId="{A6ED5677-C745-4114-AA88-3420CBA2BE77}" dt="2024-04-03T13:26:04.832" v="28" actId="27636"/>
        <pc:sldMkLst>
          <pc:docMk/>
          <pc:sldMk cId="3903826352" sldId="263"/>
        </pc:sldMkLst>
        <pc:spChg chg="mod">
          <ac:chgData name="Frøydis Myrhaug Danielsen" userId="0c2da9e1-6148-4148-9951-c0fabcbbcbf6" providerId="ADAL" clId="{A6ED5677-C745-4114-AA88-3420CBA2BE77}" dt="2024-04-03T13:26:04.832" v="28" actId="27636"/>
          <ac:spMkLst>
            <pc:docMk/>
            <pc:sldMk cId="3903826352" sldId="263"/>
            <ac:spMk id="6" creationId="{676DF50F-FC65-F5BF-2BC0-2F494041A36D}"/>
          </ac:spMkLst>
        </pc:spChg>
      </pc:sldChg>
      <pc:sldChg chg="modSp mod">
        <pc:chgData name="Frøydis Myrhaug Danielsen" userId="0c2da9e1-6148-4148-9951-c0fabcbbcbf6" providerId="ADAL" clId="{A6ED5677-C745-4114-AA88-3420CBA2BE77}" dt="2024-04-03T13:26:10.764" v="30"/>
        <pc:sldMkLst>
          <pc:docMk/>
          <pc:sldMk cId="904878085" sldId="264"/>
        </pc:sldMkLst>
        <pc:spChg chg="mod">
          <ac:chgData name="Frøydis Myrhaug Danielsen" userId="0c2da9e1-6148-4148-9951-c0fabcbbcbf6" providerId="ADAL" clId="{A6ED5677-C745-4114-AA88-3420CBA2BE77}" dt="2024-04-03T13:26:10.764" v="30"/>
          <ac:spMkLst>
            <pc:docMk/>
            <pc:sldMk cId="904878085" sldId="264"/>
            <ac:spMk id="5" creationId="{888B09E5-B3C1-69DE-376F-50DC1BB9B5F7}"/>
          </ac:spMkLst>
        </pc:spChg>
      </pc:sldChg>
      <pc:sldChg chg="modSp mod">
        <pc:chgData name="Frøydis Myrhaug Danielsen" userId="0c2da9e1-6148-4148-9951-c0fabcbbcbf6" providerId="ADAL" clId="{A6ED5677-C745-4114-AA88-3420CBA2BE77}" dt="2024-04-03T13:26:17.341" v="32"/>
        <pc:sldMkLst>
          <pc:docMk/>
          <pc:sldMk cId="2741951706" sldId="265"/>
        </pc:sldMkLst>
        <pc:spChg chg="mod">
          <ac:chgData name="Frøydis Myrhaug Danielsen" userId="0c2da9e1-6148-4148-9951-c0fabcbbcbf6" providerId="ADAL" clId="{A6ED5677-C745-4114-AA88-3420CBA2BE77}" dt="2024-04-03T13:26:17.341" v="32"/>
          <ac:spMkLst>
            <pc:docMk/>
            <pc:sldMk cId="2741951706" sldId="265"/>
            <ac:spMk id="5" creationId="{1EA81D40-80C7-E990-CF63-A6B0D7859083}"/>
          </ac:spMkLst>
        </pc:spChg>
      </pc:sldChg>
      <pc:sldChg chg="modSp mod">
        <pc:chgData name="Frøydis Myrhaug Danielsen" userId="0c2da9e1-6148-4148-9951-c0fabcbbcbf6" providerId="ADAL" clId="{A6ED5677-C745-4114-AA88-3420CBA2BE77}" dt="2024-04-03T13:26:08.464" v="29"/>
        <pc:sldMkLst>
          <pc:docMk/>
          <pc:sldMk cId="1007817593" sldId="266"/>
        </pc:sldMkLst>
        <pc:spChg chg="mod">
          <ac:chgData name="Frøydis Myrhaug Danielsen" userId="0c2da9e1-6148-4148-9951-c0fabcbbcbf6" providerId="ADAL" clId="{A6ED5677-C745-4114-AA88-3420CBA2BE77}" dt="2024-04-03T13:26:08.464" v="29"/>
          <ac:spMkLst>
            <pc:docMk/>
            <pc:sldMk cId="1007817593" sldId="266"/>
            <ac:spMk id="5" creationId="{D09C241F-7DDE-2718-AD52-BA6E91F8E24C}"/>
          </ac:spMkLst>
        </pc:spChg>
      </pc:sldChg>
      <pc:sldChg chg="modSp mod">
        <pc:chgData name="Frøydis Myrhaug Danielsen" userId="0c2da9e1-6148-4148-9951-c0fabcbbcbf6" providerId="ADAL" clId="{A6ED5677-C745-4114-AA88-3420CBA2BE77}" dt="2024-04-03T13:26:20.051" v="33"/>
        <pc:sldMkLst>
          <pc:docMk/>
          <pc:sldMk cId="1668400692" sldId="267"/>
        </pc:sldMkLst>
        <pc:spChg chg="mod">
          <ac:chgData name="Frøydis Myrhaug Danielsen" userId="0c2da9e1-6148-4148-9951-c0fabcbbcbf6" providerId="ADAL" clId="{A6ED5677-C745-4114-AA88-3420CBA2BE77}" dt="2024-04-03T13:26:20.051" v="33"/>
          <ac:spMkLst>
            <pc:docMk/>
            <pc:sldMk cId="1668400692" sldId="267"/>
            <ac:spMk id="5" creationId="{F88471FF-7C3B-841A-6A3D-C927A780392C}"/>
          </ac:spMkLst>
        </pc:spChg>
      </pc:sldChg>
      <pc:sldChg chg="modSp mod">
        <pc:chgData name="Frøydis Myrhaug Danielsen" userId="0c2da9e1-6148-4148-9951-c0fabcbbcbf6" providerId="ADAL" clId="{A6ED5677-C745-4114-AA88-3420CBA2BE77}" dt="2024-04-03T13:26:29.102" v="36"/>
        <pc:sldMkLst>
          <pc:docMk/>
          <pc:sldMk cId="1197082150" sldId="268"/>
        </pc:sldMkLst>
        <pc:spChg chg="mod">
          <ac:chgData name="Frøydis Myrhaug Danielsen" userId="0c2da9e1-6148-4148-9951-c0fabcbbcbf6" providerId="ADAL" clId="{A6ED5677-C745-4114-AA88-3420CBA2BE77}" dt="2024-04-03T13:26:29.102" v="36"/>
          <ac:spMkLst>
            <pc:docMk/>
            <pc:sldMk cId="1197082150" sldId="268"/>
            <ac:spMk id="5" creationId="{00000000-0000-0000-0000-000000000000}"/>
          </ac:spMkLst>
        </pc:spChg>
      </pc:sldChg>
      <pc:sldChg chg="modSp mod">
        <pc:chgData name="Frøydis Myrhaug Danielsen" userId="0c2da9e1-6148-4148-9951-c0fabcbbcbf6" providerId="ADAL" clId="{A6ED5677-C745-4114-AA88-3420CBA2BE77}" dt="2024-04-03T13:26:26.179" v="35"/>
        <pc:sldMkLst>
          <pc:docMk/>
          <pc:sldMk cId="3614570628" sldId="272"/>
        </pc:sldMkLst>
        <pc:spChg chg="mod">
          <ac:chgData name="Frøydis Myrhaug Danielsen" userId="0c2da9e1-6148-4148-9951-c0fabcbbcbf6" providerId="ADAL" clId="{A6ED5677-C745-4114-AA88-3420CBA2BE77}" dt="2024-04-03T13:26:26.179" v="35"/>
          <ac:spMkLst>
            <pc:docMk/>
            <pc:sldMk cId="3614570628" sldId="272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A023D-DC46-5F40-84EC-B401BA101AED}" type="datetimeFigureOut">
              <a:rPr lang="nb-NO" smtClean="0"/>
              <a:t>03.04.2024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C6259-31FE-5348-9D95-0C86CA520D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Oversikt over innhold i del 4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1280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Norge:</a:t>
            </a:r>
          </a:p>
          <a:p>
            <a:r>
              <a:rPr lang="nb-NO" dirty="0" err="1"/>
              <a:t>Ca</a:t>
            </a:r>
            <a:r>
              <a:rPr lang="nb-NO" dirty="0"/>
              <a:t> 3, 3 millioner nordmenn over 18 år har bruker på Facebook. Det vil si 80,3 prosent av befolkningen.</a:t>
            </a:r>
          </a:p>
          <a:p>
            <a:r>
              <a:rPr lang="nb-NO" dirty="0"/>
              <a:t>2,7 millioner sjekker Facebook daglig.</a:t>
            </a:r>
          </a:p>
          <a:p>
            <a:endParaRPr lang="nb-NO" dirty="0"/>
          </a:p>
          <a:p>
            <a:r>
              <a:rPr lang="nb-NO" dirty="0"/>
              <a:t>Lokallag på Facebook</a:t>
            </a:r>
          </a:p>
          <a:p>
            <a:r>
              <a:rPr lang="nb-NO" dirty="0"/>
              <a:t>- En god arena til å synligjøre og markedsføre gratis, aktivitetene i lokallaget. Vekker interesse hos andre.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520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Nettsidene til </a:t>
            </a:r>
            <a:r>
              <a:rPr lang="nb-NO" dirty="0" err="1"/>
              <a:t>lhl</a:t>
            </a:r>
            <a:r>
              <a:rPr lang="nb-NO" dirty="0"/>
              <a:t> er viktig å følge med på for oppdatert kunnskap om hjerte, kar, lunge., hjerneslag og allergi. </a:t>
            </a:r>
          </a:p>
          <a:p>
            <a:endParaRPr lang="nb-NO" dirty="0"/>
          </a:p>
          <a:p>
            <a:r>
              <a:rPr lang="nb-NO" dirty="0"/>
              <a:t> Lokallagene</a:t>
            </a:r>
          </a:p>
          <a:p>
            <a:r>
              <a:rPr lang="nb-NO" dirty="0"/>
              <a:t>Hvert enkelt lokallag har sin egen side - med informasjon om hvilke tilbud og aktiviteter de har. </a:t>
            </a:r>
          </a:p>
          <a:p>
            <a:endParaRPr lang="nb-NO" dirty="0"/>
          </a:p>
          <a:p>
            <a:r>
              <a:rPr lang="nb-NO" dirty="0"/>
              <a:t>Har du besøkt lhl.no?</a:t>
            </a:r>
          </a:p>
          <a:p>
            <a:r>
              <a:rPr lang="nb-NO" dirty="0"/>
              <a:t>Hvilke informasjon benytter du deg av der? </a:t>
            </a:r>
          </a:p>
          <a:p>
            <a:endParaRPr lang="nb-NO" dirty="0"/>
          </a:p>
          <a:p>
            <a:r>
              <a:rPr lang="nb-NO" dirty="0"/>
              <a:t>Tillitsvalgte</a:t>
            </a:r>
          </a:p>
          <a:p>
            <a:r>
              <a:rPr lang="nb-NO" dirty="0"/>
              <a:t>Det finnes egne sider for tillitsvalgte med god informasjon om det man skulle lure på. Dette skal vi gå litt nærmere innpå på neste slide.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104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På lhl.no, se under fanen tillitsvalgt. </a:t>
            </a:r>
          </a:p>
          <a:p>
            <a:r>
              <a:rPr lang="nb-NO" dirty="0"/>
              <a:t>Her finnes: </a:t>
            </a:r>
          </a:p>
          <a:p>
            <a:r>
              <a:rPr lang="nb-NO" dirty="0"/>
              <a:t>- Historier fra lokallagene</a:t>
            </a:r>
          </a:p>
          <a:p>
            <a:r>
              <a:rPr lang="nb-NO" dirty="0"/>
              <a:t>- Styringsdokumenter og veiledninger</a:t>
            </a:r>
          </a:p>
          <a:p>
            <a:r>
              <a:rPr lang="nb-NO" dirty="0"/>
              <a:t>- Kommende kurs</a:t>
            </a:r>
          </a:p>
          <a:p>
            <a:r>
              <a:rPr lang="nb-NO" dirty="0"/>
              <a:t>- Organisasjonshåndbok</a:t>
            </a:r>
          </a:p>
          <a:p>
            <a:r>
              <a:rPr lang="nb-NO" dirty="0"/>
              <a:t>- Maler til årsmøtet og annet organisasjonsarbeid</a:t>
            </a:r>
          </a:p>
          <a:p>
            <a:endParaRPr lang="nb-NO" dirty="0"/>
          </a:p>
          <a:p>
            <a:r>
              <a:rPr lang="nb-NO" dirty="0"/>
              <a:t> - Mulighet til å booke rådgivning angående: </a:t>
            </a:r>
          </a:p>
          <a:p>
            <a:r>
              <a:rPr lang="nb-NO" dirty="0"/>
              <a:t>Spørsmål om (drift av) fylkesstyre/lokallag/interessegrupper, </a:t>
            </a:r>
          </a:p>
          <a:p>
            <a:r>
              <a:rPr lang="nb-NO" dirty="0"/>
              <a:t>likepersonstjeneste, </a:t>
            </a:r>
          </a:p>
          <a:p>
            <a:r>
              <a:rPr lang="nb-NO" dirty="0"/>
              <a:t>fysisk aktivitet </a:t>
            </a:r>
          </a:p>
          <a:p>
            <a:r>
              <a:rPr lang="nb-NO" dirty="0"/>
              <a:t>og studiearbeid</a:t>
            </a:r>
          </a:p>
          <a:p>
            <a:endParaRPr lang="nb-NO" dirty="0"/>
          </a:p>
          <a:p>
            <a:r>
              <a:rPr lang="nb-NO" dirty="0"/>
              <a:t>Eksempler veiledninger: </a:t>
            </a:r>
          </a:p>
          <a:p>
            <a:r>
              <a:rPr lang="nb-NO" dirty="0"/>
              <a:t>- Hvordan bruke teams,  </a:t>
            </a:r>
          </a:p>
          <a:p>
            <a:r>
              <a:rPr lang="nb-NO" dirty="0"/>
              <a:t>- Opprett kalenderhendelse, - Send </a:t>
            </a:r>
            <a:r>
              <a:rPr lang="nb-NO" dirty="0" err="1"/>
              <a:t>sms</a:t>
            </a:r>
            <a:endParaRPr lang="nb-NO" dirty="0"/>
          </a:p>
          <a:p>
            <a:r>
              <a:rPr lang="nb-NO" dirty="0"/>
              <a:t>- Hvordan laste opp årsrapport </a:t>
            </a:r>
            <a:r>
              <a:rPr lang="nb-NO" dirty="0" err="1"/>
              <a:t>osv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1646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LHL har en kalender for sentrale aktiviteter + lokallagenes egen kalender</a:t>
            </a:r>
          </a:p>
          <a:p>
            <a:endParaRPr lang="nb-NO" dirty="0"/>
          </a:p>
          <a:p>
            <a:r>
              <a:rPr lang="nb-NO" dirty="0"/>
              <a:t>LHL sin kalender viser arrangementer, </a:t>
            </a:r>
            <a:r>
              <a:rPr lang="nb-NO" dirty="0" err="1"/>
              <a:t>webinarer</a:t>
            </a:r>
            <a:r>
              <a:rPr lang="nb-NO" dirty="0"/>
              <a:t> kurs og konferanser som skjer i regi av LHL</a:t>
            </a:r>
          </a:p>
          <a:p>
            <a:endParaRPr lang="nb-NO" dirty="0"/>
          </a:p>
          <a:p>
            <a:r>
              <a:rPr lang="nb-NO" dirty="0"/>
              <a:t>I lokallagets kalender legger lokallagene selv ut aktiviteter. </a:t>
            </a:r>
          </a:p>
          <a:p>
            <a:r>
              <a:rPr lang="nb-NO" dirty="0"/>
              <a:t>Medlemmene får informasjon om hva som skjer i sitt lokallag</a:t>
            </a:r>
          </a:p>
          <a:p>
            <a:r>
              <a:rPr lang="nb-NO" dirty="0"/>
              <a:t>Kalenderen kan være en mulighet å nå ut til potensielle medlemmer og medlemmer som ikke tidligere har vært aktive. Det er derfor svært viktig at man skriver klart og unngår «stammespråk» i teksten. Informasjonen må være skrevet slik at en helt utenforstående forstår hva som skal skje, hva det koster, for hvem det er </a:t>
            </a:r>
            <a:r>
              <a:rPr lang="nb-NO" dirty="0" err="1"/>
              <a:t>ect</a:t>
            </a:r>
            <a:endParaRPr lang="nb-NO" dirty="0"/>
          </a:p>
          <a:p>
            <a:r>
              <a:rPr lang="nb-NO" dirty="0"/>
              <a:t> </a:t>
            </a:r>
          </a:p>
          <a:p>
            <a:r>
              <a:rPr lang="nb-NO" dirty="0"/>
              <a:t>For å opprette aktiviteter i kalenderen selv - logg inn via lokallagets egen side på nett. Pin blir tilsendt på e-post.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7641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nb-NO" b="0" i="0" dirty="0">
                <a:solidFill>
                  <a:srgbClr val="9E3095"/>
                </a:solidFill>
                <a:effectLst/>
              </a:rPr>
              <a:t>LHL har et nyhetsbrev som går ut til alle medlemmer hver fredag, </a:t>
            </a:r>
          </a:p>
          <a:p>
            <a:pPr>
              <a:buFont typeface="Arial" panose="020B0604020202020204" pitchFamily="34" charset="0"/>
              <a:buNone/>
            </a:pPr>
            <a:r>
              <a:rPr lang="nb-NO" b="0" i="0" dirty="0">
                <a:solidFill>
                  <a:srgbClr val="9E3095"/>
                </a:solidFill>
                <a:effectLst/>
              </a:rPr>
              <a:t>Utover dette kan hver enkelt under interesseområdet inne på «min side» styre hvilke andre nyhetsbrev man ønsker informasjon fra. </a:t>
            </a:r>
          </a:p>
          <a:p>
            <a:pPr>
              <a:buFont typeface="Arial" panose="020B0604020202020204" pitchFamily="34" charset="0"/>
              <a:buChar char="•"/>
            </a:pPr>
            <a:endParaRPr lang="nb-NO" b="0" i="0" dirty="0">
              <a:solidFill>
                <a:srgbClr val="9E3095"/>
              </a:solidFill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3483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010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Fylkene kan velge fritt hvilke oppgaver de ønsker å løse i plenum eller i grupper.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2609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Hvilke verktøy bruker LHL i 2023. </a:t>
            </a:r>
          </a:p>
          <a:p>
            <a:endParaRPr lang="nb-NO" dirty="0"/>
          </a:p>
          <a:p>
            <a:r>
              <a:rPr lang="nb-NO" dirty="0"/>
              <a:t>Digital dialog: Møter gjennom teams med de forskjellige tillitsvalgt områdene. Tester ut rådgivning gjennom video. </a:t>
            </a:r>
          </a:p>
          <a:p>
            <a:r>
              <a:rPr lang="nb-NO" dirty="0"/>
              <a:t>For å kunne møtes "ansikt til ansikt" 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Digital læring</a:t>
            </a:r>
          </a:p>
          <a:p>
            <a:r>
              <a:rPr lang="nb-NO" dirty="0"/>
              <a:t>- Muliggjør læring fra hvor som helst når som helst</a:t>
            </a:r>
          </a:p>
          <a:p>
            <a:r>
              <a:rPr lang="nb-NO" dirty="0"/>
              <a:t>Eksempel: Kolsskolen</a:t>
            </a:r>
          </a:p>
          <a:p>
            <a:endParaRPr lang="nb-NO" dirty="0"/>
          </a:p>
          <a:p>
            <a:r>
              <a:rPr lang="nb-NO" dirty="0" err="1"/>
              <a:t>Webinarer</a:t>
            </a:r>
            <a:endParaRPr lang="nb-NO" dirty="0"/>
          </a:p>
          <a:p>
            <a:r>
              <a:rPr lang="nb-NO" dirty="0"/>
              <a:t>I </a:t>
            </a:r>
            <a:r>
              <a:rPr lang="nb-NO" dirty="0" err="1"/>
              <a:t>webinarene</a:t>
            </a:r>
            <a:r>
              <a:rPr lang="nb-NO" dirty="0"/>
              <a:t> får du møte ulike fagpersoner som forteller om temaer innen sitt fagfelt, brukerhistorier osv.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649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Webinarer</a:t>
            </a:r>
            <a:r>
              <a:rPr lang="nb-NO" dirty="0"/>
              <a:t> ligger tilgjengelig hele tiden og kan </a:t>
            </a:r>
            <a:r>
              <a:rPr lang="nb-NO" dirty="0" err="1"/>
              <a:t>feks</a:t>
            </a:r>
            <a:r>
              <a:rPr lang="nb-NO" dirty="0"/>
              <a:t> brukes som materiell til temakveld i lokallagene.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749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E3095">
                  <a:lumMod val="100000"/>
                </a:srgbClr>
              </a:gs>
              <a:gs pos="50000">
                <a:srgbClr val="551F61"/>
              </a:gs>
              <a:gs pos="100000">
                <a:schemeClr val="bg2"/>
              </a:gs>
            </a:gsLst>
            <a:path path="circle">
              <a:fillToRect l="100000" b="100000"/>
            </a:path>
          </a:gra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8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1315843" y="2889000"/>
            <a:ext cx="9540000" cy="1080000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3400" b="0" i="0">
                <a:ln>
                  <a:noFill/>
                </a:ln>
                <a:solidFill>
                  <a:schemeClr val="tx2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7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472116" y="1428975"/>
            <a:ext cx="3240000" cy="2124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472116" y="3812592"/>
            <a:ext cx="3240000" cy="2124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52115" y="1428973"/>
            <a:ext cx="7650000" cy="4500000"/>
          </a:xfrm>
          <a:solidFill>
            <a:srgbClr val="668CA5">
              <a:alpha val="7059"/>
            </a:srgbClr>
          </a:solidFill>
        </p:spPr>
        <p:txBody>
          <a:bodyPr lIns="270000" tIns="270000" rIns="270000" bIns="270000">
            <a:normAutofit/>
          </a:bodyPr>
          <a:lstStyle>
            <a:lvl1pPr marL="0" indent="0">
              <a:buNone/>
              <a:defRPr sz="2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1385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7088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lilla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067049" y="4013650"/>
            <a:ext cx="6057901" cy="7200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6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183" y="1598153"/>
            <a:ext cx="4319681" cy="18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lys">
    <p:bg>
      <p:bgPr>
        <a:gradFill>
          <a:gsLst>
            <a:gs pos="0">
              <a:schemeClr val="tx1"/>
            </a:gs>
            <a:gs pos="100000">
              <a:schemeClr val="tx1">
                <a:lumMod val="6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067049" y="4013650"/>
            <a:ext cx="6057901" cy="7200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600" b="0" i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183" y="1598153"/>
            <a:ext cx="4319681" cy="18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96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-10157" y="0"/>
            <a:ext cx="12192000" cy="6858000"/>
          </a:xfrm>
          <a:solidFill>
            <a:schemeClr val="tx1">
              <a:lumMod val="50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668CA5"/>
              </a:gs>
              <a:gs pos="100000">
                <a:srgbClr val="F0F0F0">
                  <a:lumMod val="55000"/>
                  <a:lumOff val="45000"/>
                </a:srgbClr>
              </a:gs>
              <a:gs pos="50000">
                <a:srgbClr val="E6EAF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0"/>
            <a:ext cx="12192000" cy="68580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F0F0F0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ssholder for innhold 2"/>
          <p:cNvSpPr>
            <a:spLocks noGrp="1"/>
          </p:cNvSpPr>
          <p:nvPr>
            <p:ph sz="half" idx="1"/>
          </p:nvPr>
        </p:nvSpPr>
        <p:spPr>
          <a:xfrm>
            <a:off x="552116" y="1429481"/>
            <a:ext cx="11160000" cy="4500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4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030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860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grå bakgru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/>
          </p:nvPr>
        </p:nvSpPr>
        <p:spPr>
          <a:xfrm>
            <a:off x="550190" y="1429481"/>
            <a:ext cx="11161926" cy="4500000"/>
          </a:xfrm>
          <a:solidFill>
            <a:srgbClr val="668CA5">
              <a:alpha val="7059"/>
            </a:srgbClr>
          </a:solidFill>
        </p:spPr>
        <p:txBody>
          <a:bodyPr lIns="270000" tIns="270000" rIns="270000" bIns="27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11594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271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52116" y="1429479"/>
            <a:ext cx="5472000" cy="450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51002" y="1429479"/>
            <a:ext cx="5472000" cy="450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707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898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(grå bakgru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50190" y="1429481"/>
            <a:ext cx="5472000" cy="4500000"/>
          </a:xfrm>
          <a:solidFill>
            <a:srgbClr val="668CA5">
              <a:alpha val="7059"/>
            </a:srgbClr>
          </a:solidFill>
        </p:spPr>
        <p:txBody>
          <a:bodyPr lIns="270000" tIns="270000" rIns="270000" bIns="27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6242042" y="1440365"/>
            <a:ext cx="5472000" cy="4500000"/>
          </a:xfrm>
          <a:prstGeom prst="rect">
            <a:avLst/>
          </a:prstGeom>
          <a:solidFill>
            <a:srgbClr val="668CA5">
              <a:alpha val="705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6253971" y="1429481"/>
            <a:ext cx="5472000" cy="4500000"/>
          </a:xfrm>
          <a:noFill/>
        </p:spPr>
        <p:txBody>
          <a:bodyPr lIns="270000" tIns="270000" rIns="270000" bIns="270000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1434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44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1315843" y="2889000"/>
            <a:ext cx="9540000" cy="1080000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3400" b="0" i="0">
                <a:ln>
                  <a:noFill/>
                </a:ln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9528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52116" y="367609"/>
            <a:ext cx="1116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52116" y="1551709"/>
            <a:ext cx="11160000" cy="43757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52116" y="6356350"/>
            <a:ext cx="406341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FED0836-D635-394C-B680-A84B30E9EE77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 flipV="1">
            <a:off x="552116" y="1255088"/>
            <a:ext cx="11160000" cy="4974"/>
          </a:xfrm>
          <a:prstGeom prst="line">
            <a:avLst/>
          </a:prstGeom>
          <a:ln>
            <a:solidFill>
              <a:srgbClr val="8A1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 userDrawn="1"/>
        </p:nvCxnSpPr>
        <p:spPr>
          <a:xfrm flipV="1">
            <a:off x="552116" y="6267301"/>
            <a:ext cx="11160000" cy="4111"/>
          </a:xfrm>
          <a:prstGeom prst="line">
            <a:avLst/>
          </a:prstGeom>
          <a:ln>
            <a:solidFill>
              <a:srgbClr val="8A1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1610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Navn på presentasjon eller tema</a:t>
            </a:r>
          </a:p>
        </p:txBody>
      </p:sp>
      <p:sp>
        <p:nvSpPr>
          <p:cNvPr id="11" name="Plassholder for bunntekst 7"/>
          <p:cNvSpPr txBox="1">
            <a:spLocks/>
          </p:cNvSpPr>
          <p:nvPr userDrawn="1"/>
        </p:nvSpPr>
        <p:spPr>
          <a:xfrm>
            <a:off x="5867400" y="63565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4" name="Plassholder for bunntekst 7"/>
          <p:cNvSpPr txBox="1">
            <a:spLocks/>
          </p:cNvSpPr>
          <p:nvPr userDrawn="1"/>
        </p:nvSpPr>
        <p:spPr>
          <a:xfrm>
            <a:off x="4601028" y="6356350"/>
            <a:ext cx="216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6" name="Plassholder for bunntekst 7"/>
          <p:cNvSpPr txBox="1">
            <a:spLocks/>
          </p:cNvSpPr>
          <p:nvPr userDrawn="1"/>
        </p:nvSpPr>
        <p:spPr>
          <a:xfrm>
            <a:off x="4152573" y="6356350"/>
            <a:ext cx="216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2" name="Plassholder for bunntekst 7"/>
          <p:cNvSpPr txBox="1">
            <a:spLocks/>
          </p:cNvSpPr>
          <p:nvPr userDrawn="1"/>
        </p:nvSpPr>
        <p:spPr>
          <a:xfrm>
            <a:off x="10344586" y="6356350"/>
            <a:ext cx="1353985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400" dirty="0" err="1"/>
              <a:t>lhl.no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77898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5" r:id="rId3"/>
    <p:sldLayoutId id="2147483666" r:id="rId4"/>
    <p:sldLayoutId id="2147483650" r:id="rId5"/>
    <p:sldLayoutId id="2147483663" r:id="rId6"/>
    <p:sldLayoutId id="2147483652" r:id="rId7"/>
    <p:sldLayoutId id="2147483659" r:id="rId8"/>
    <p:sldLayoutId id="2147483661" r:id="rId9"/>
    <p:sldLayoutId id="2147483664" r:id="rId10"/>
    <p:sldLayoutId id="2147483660" r:id="rId11"/>
    <p:sldLayoutId id="2147483662" r:id="rId12"/>
    <p:sldLayoutId id="2147483658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ln>
            <a:noFill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60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.AppleSystemUIFont" charset="-120"/>
        <a:buChar char="–"/>
        <a:defRPr sz="240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i="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2400" i="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i="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2" y="2025450"/>
            <a:ext cx="9672723" cy="1403549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Del 4: Vår digitale hverdag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935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52116" y="367609"/>
            <a:ext cx="11160000" cy="720000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LHL – Digitale tilbud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552116" y="6356350"/>
            <a:ext cx="406341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FED0836-D635-394C-B680-A84B30E9EE77}" type="slidenum">
              <a:rPr lang="nb-NO" smtClean="0"/>
              <a:pPr>
                <a:spcAft>
                  <a:spcPts val="600"/>
                </a:spcAft>
              </a:pPr>
              <a:t>10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707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LHL – vår organisasjon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D3217A9-AB27-C10A-CD5A-975A95B2B4CB}"/>
              </a:ext>
            </a:extLst>
          </p:cNvPr>
          <p:cNvSpPr txBox="1"/>
          <p:nvPr/>
        </p:nvSpPr>
        <p:spPr>
          <a:xfrm>
            <a:off x="1045028" y="1365662"/>
            <a:ext cx="1401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Digital dialog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DAB357C-7447-B5BE-EB0A-A7E4C437A21C}"/>
              </a:ext>
            </a:extLst>
          </p:cNvPr>
          <p:cNvSpPr txBox="1"/>
          <p:nvPr/>
        </p:nvSpPr>
        <p:spPr>
          <a:xfrm>
            <a:off x="5048994" y="1419699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Digital læring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4CAAF57-5459-8D02-F9ED-85220FDDDEC3}"/>
              </a:ext>
            </a:extLst>
          </p:cNvPr>
          <p:cNvSpPr txBox="1"/>
          <p:nvPr/>
        </p:nvSpPr>
        <p:spPr>
          <a:xfrm>
            <a:off x="9405257" y="1454129"/>
            <a:ext cx="117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Webinarer</a:t>
            </a:r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DC1450A-2800-C429-4234-FE2DFBBE84ED}"/>
              </a:ext>
            </a:extLst>
          </p:cNvPr>
          <p:cNvSpPr txBox="1"/>
          <p:nvPr/>
        </p:nvSpPr>
        <p:spPr>
          <a:xfrm>
            <a:off x="3880628" y="4555374"/>
            <a:ext cx="29005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9E3095"/>
                </a:solidFill>
                <a:effectLst/>
              </a:rPr>
              <a:t>Modulbasert kurs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9E3095"/>
                </a:solidFill>
                <a:effectLst/>
              </a:rPr>
              <a:t>Læring når det passer deg</a:t>
            </a:r>
            <a:endParaRPr lang="nb-NO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F1273548-4BA3-3455-0D19-5AC30B56309A}"/>
              </a:ext>
            </a:extLst>
          </p:cNvPr>
          <p:cNvSpPr txBox="1"/>
          <p:nvPr/>
        </p:nvSpPr>
        <p:spPr>
          <a:xfrm>
            <a:off x="8097983" y="4555063"/>
            <a:ext cx="2000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9E3095"/>
                </a:solidFill>
                <a:effectLst/>
              </a:rPr>
              <a:t>Foredrag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9E3095"/>
                </a:solidFill>
                <a:effectLst/>
              </a:rPr>
              <a:t>Live &amp; opptak</a:t>
            </a:r>
            <a:endParaRPr lang="nb-NO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874CD3B1-AAB2-C102-217E-17CBB51B09CB}"/>
              </a:ext>
            </a:extLst>
          </p:cNvPr>
          <p:cNvSpPr txBox="1"/>
          <p:nvPr/>
        </p:nvSpPr>
        <p:spPr>
          <a:xfrm>
            <a:off x="755286" y="4532541"/>
            <a:ext cx="2437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9E3095"/>
                </a:solidFill>
                <a:effectLst/>
              </a:rPr>
              <a:t>Videomøter via teams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9E3095"/>
                </a:solidFill>
                <a:effectLst/>
              </a:rPr>
              <a:t>Rådgivning (video)</a:t>
            </a:r>
            <a:endParaRPr lang="nb-NO" dirty="0"/>
          </a:p>
        </p:txBody>
      </p:sp>
      <p:pic>
        <p:nvPicPr>
          <p:cNvPr id="28" name="Bilde 27">
            <a:extLst>
              <a:ext uri="{FF2B5EF4-FFF2-40B4-BE49-F238E27FC236}">
                <a16:creationId xmlns:a16="http://schemas.microsoft.com/office/drawing/2014/main" id="{C1458563-81C5-20BC-26FA-841EB494F6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443" y="1906121"/>
            <a:ext cx="3977650" cy="2240002"/>
          </a:xfrm>
          <a:prstGeom prst="rect">
            <a:avLst/>
          </a:prstGeom>
        </p:spPr>
      </p:pic>
      <p:pic>
        <p:nvPicPr>
          <p:cNvPr id="32" name="Bilde 31">
            <a:extLst>
              <a:ext uri="{FF2B5EF4-FFF2-40B4-BE49-F238E27FC236}">
                <a16:creationId xmlns:a16="http://schemas.microsoft.com/office/drawing/2014/main" id="{7E5AA2FD-0DA3-2AA7-4B43-D5C6313BCD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96" y="2265087"/>
            <a:ext cx="3528480" cy="1641051"/>
          </a:xfrm>
          <a:prstGeom prst="rect">
            <a:avLst/>
          </a:prstGeom>
        </p:spPr>
      </p:pic>
      <p:pic>
        <p:nvPicPr>
          <p:cNvPr id="34" name="Bilde 33">
            <a:extLst>
              <a:ext uri="{FF2B5EF4-FFF2-40B4-BE49-F238E27FC236}">
                <a16:creationId xmlns:a16="http://schemas.microsoft.com/office/drawing/2014/main" id="{506917E3-9269-8B53-03FB-5D07156B1D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857" y="2187729"/>
            <a:ext cx="3697759" cy="18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05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Et utvalg av </a:t>
            </a:r>
            <a:r>
              <a:rPr lang="nb-NO" dirty="0" err="1"/>
              <a:t>webinarer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 dirty="0"/>
              <a:t>LHL – vår organisasjon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468085C-7736-50B4-C322-1004CF68D7DF}"/>
              </a:ext>
            </a:extLst>
          </p:cNvPr>
          <p:cNvSpPr txBox="1"/>
          <p:nvPr/>
        </p:nvSpPr>
        <p:spPr>
          <a:xfrm>
            <a:off x="2022678" y="1605848"/>
            <a:ext cx="26785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chemeClr val="bg1"/>
                </a:solidFill>
                <a:latin typeface="+mj-lt"/>
              </a:rPr>
              <a:t>Helle Stordrange Grøttum</a:t>
            </a:r>
          </a:p>
          <a:p>
            <a:r>
              <a:rPr lang="nb-NO" sz="1200" dirty="0">
                <a:solidFill>
                  <a:schemeClr val="bg1"/>
                </a:solidFill>
                <a:latin typeface="+mj-lt"/>
              </a:rPr>
              <a:t>Spesialsykepleier og helsefaglig rådgiver</a:t>
            </a:r>
          </a:p>
          <a:p>
            <a:endParaRPr lang="nb-NO" sz="1200" dirty="0">
              <a:solidFill>
                <a:schemeClr val="bg1"/>
              </a:solidFill>
              <a:latin typeface="+mj-lt"/>
            </a:endParaRPr>
          </a:p>
          <a:p>
            <a:r>
              <a:rPr lang="nb-NO" sz="1200" dirty="0">
                <a:solidFill>
                  <a:schemeClr val="bg1"/>
                </a:solidFill>
                <a:latin typeface="+mj-lt"/>
              </a:rPr>
              <a:t>Svarer på spørsmål om lunge, astma, allergi, inkludert matallergi, atopisk eksem hos barn og inneklima.</a:t>
            </a:r>
          </a:p>
          <a:p>
            <a:r>
              <a:rPr lang="nb-NO" sz="12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endParaRPr lang="nb-NO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B58708D9-A2DB-6B10-9653-F16A8016CAF6}"/>
              </a:ext>
            </a:extLst>
          </p:cNvPr>
          <p:cNvSpPr txBox="1"/>
          <p:nvPr/>
        </p:nvSpPr>
        <p:spPr>
          <a:xfrm>
            <a:off x="8617441" y="4580043"/>
            <a:ext cx="309467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chemeClr val="bg1"/>
                </a:solidFill>
                <a:latin typeface="+mj-lt"/>
              </a:rPr>
              <a:t>Mona Seljevoll Tjordal</a:t>
            </a:r>
          </a:p>
          <a:p>
            <a:r>
              <a:rPr lang="nb-NO" sz="1200" dirty="0">
                <a:solidFill>
                  <a:schemeClr val="bg1"/>
                </a:solidFill>
                <a:latin typeface="+mj-lt"/>
              </a:rPr>
              <a:t>Kardiologisk sykepleier og helsefaglig rådgiver</a:t>
            </a:r>
          </a:p>
          <a:p>
            <a:endParaRPr lang="nb-NO" sz="1200" dirty="0">
              <a:solidFill>
                <a:schemeClr val="bg1"/>
              </a:solidFill>
              <a:latin typeface="+mj-lt"/>
            </a:endParaRPr>
          </a:p>
          <a:p>
            <a:r>
              <a:rPr lang="nb-NO" sz="1200" dirty="0">
                <a:solidFill>
                  <a:schemeClr val="bg1"/>
                </a:solidFill>
                <a:latin typeface="+mj-lt"/>
              </a:rPr>
              <a:t>Svarer på spørsmål om å leve med hjertesykdom. Erfaring innen PCI (utblokking), ablasjon, hjertekirurgi og hjerterehabilitering</a:t>
            </a:r>
          </a:p>
          <a:p>
            <a:r>
              <a:rPr lang="nb-NO" sz="12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endParaRPr lang="nb-NO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0C36032E-ABF2-A19F-5D14-78A1D60F6076}"/>
              </a:ext>
            </a:extLst>
          </p:cNvPr>
          <p:cNvSpPr txBox="1"/>
          <p:nvPr/>
        </p:nvSpPr>
        <p:spPr>
          <a:xfrm>
            <a:off x="552116" y="1403609"/>
            <a:ext cx="447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Godt egnet til temakvelder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6286F628-AB8A-5806-B4DD-6EF6B0198A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86" y="2441150"/>
            <a:ext cx="3199905" cy="1634252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25FBA90B-862B-88CE-1555-BD6802F1A9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277" y="2523621"/>
            <a:ext cx="3041490" cy="1551781"/>
          </a:xfrm>
          <a:prstGeom prst="rect">
            <a:avLst/>
          </a:prstGeom>
        </p:spPr>
      </p:pic>
      <p:pic>
        <p:nvPicPr>
          <p:cNvPr id="35" name="Bilde 34">
            <a:extLst>
              <a:ext uri="{FF2B5EF4-FFF2-40B4-BE49-F238E27FC236}">
                <a16:creationId xmlns:a16="http://schemas.microsoft.com/office/drawing/2014/main" id="{A9BDBA6D-0778-5FCC-E23F-9A42B31FEE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038" y="2531162"/>
            <a:ext cx="3094676" cy="155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70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Sosiale medier. Facebook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 dirty="0"/>
              <a:t>LHL – vår organisasjon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468085C-7736-50B4-C322-1004CF68D7DF}"/>
              </a:ext>
            </a:extLst>
          </p:cNvPr>
          <p:cNvSpPr txBox="1"/>
          <p:nvPr/>
        </p:nvSpPr>
        <p:spPr>
          <a:xfrm>
            <a:off x="3466045" y="2305615"/>
            <a:ext cx="2678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+mj-lt"/>
              </a:rPr>
              <a:t>Pasientombud</a:t>
            </a:r>
          </a:p>
          <a:p>
            <a:endParaRPr lang="nb-NO" sz="2000" dirty="0">
              <a:solidFill>
                <a:schemeClr val="bg1"/>
              </a:solidFill>
              <a:latin typeface="+mj-lt"/>
            </a:endParaRPr>
          </a:p>
          <a:p>
            <a:r>
              <a:rPr lang="nb-NO" sz="2000" dirty="0">
                <a:solidFill>
                  <a:schemeClr val="bg1"/>
                </a:solidFill>
                <a:latin typeface="+mj-lt"/>
              </a:rPr>
              <a:t>          41 54 69 63</a:t>
            </a:r>
          </a:p>
          <a:p>
            <a:endParaRPr lang="nb-NO" sz="2000" dirty="0">
              <a:solidFill>
                <a:schemeClr val="bg1"/>
              </a:solidFill>
              <a:latin typeface="+mj-lt"/>
            </a:endParaRPr>
          </a:p>
          <a:p>
            <a:r>
              <a:rPr lang="nb-NO" sz="2000" dirty="0">
                <a:solidFill>
                  <a:schemeClr val="bg1"/>
                </a:solidFill>
                <a:latin typeface="+mj-lt"/>
              </a:rPr>
              <a:t>         atle.larsen@lhl.no</a:t>
            </a:r>
          </a:p>
          <a:p>
            <a:endParaRPr lang="nb-NO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1F02D71-CA41-C4E4-BC15-3636A90CEE8E}"/>
              </a:ext>
            </a:extLst>
          </p:cNvPr>
          <p:cNvSpPr txBox="1"/>
          <p:nvPr/>
        </p:nvSpPr>
        <p:spPr>
          <a:xfrm>
            <a:off x="552116" y="4233048"/>
            <a:ext cx="60979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9E3095"/>
                </a:solidFill>
                <a:effectLst/>
              </a:rPr>
              <a:t>Aktiviteter som arrangementer</a:t>
            </a:r>
            <a:endParaRPr lang="nb-NO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9E3095"/>
                </a:solidFill>
                <a:effectLst/>
              </a:rPr>
              <a:t>Dele bilde/video av hva lagene gjør</a:t>
            </a:r>
            <a:endParaRPr lang="nb-NO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9E3095"/>
                </a:solidFill>
                <a:effectLst/>
              </a:rPr>
              <a:t>Invitere nye medlemmer inn </a:t>
            </a:r>
            <a:endParaRPr lang="nb-NO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9E3095"/>
                </a:solidFill>
                <a:effectLst/>
              </a:rPr>
              <a:t>Gratis markedsføring</a:t>
            </a:r>
            <a:endParaRPr lang="nb-NO" sz="2400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13D2E3BB-BC81-8E6E-453B-3F99B0326121}"/>
              </a:ext>
            </a:extLst>
          </p:cNvPr>
          <p:cNvSpPr txBox="1"/>
          <p:nvPr/>
        </p:nvSpPr>
        <p:spPr>
          <a:xfrm>
            <a:off x="5614138" y="4272264"/>
            <a:ext cx="60979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9E3095"/>
                </a:solidFill>
                <a:effectLst/>
              </a:rPr>
              <a:t>Nyheter hos LHL</a:t>
            </a:r>
            <a:endParaRPr lang="nb-NO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9E3095"/>
                </a:solidFill>
                <a:effectLst/>
              </a:rPr>
              <a:t>Lokallagsnytt, interessepolitikk, </a:t>
            </a:r>
            <a:r>
              <a:rPr lang="nb-NO" sz="2400" b="0" i="0" dirty="0" err="1">
                <a:solidFill>
                  <a:srgbClr val="9E3095"/>
                </a:solidFill>
                <a:effectLst/>
              </a:rPr>
              <a:t>mediasaker</a:t>
            </a:r>
            <a:r>
              <a:rPr lang="nb-NO" sz="2400" b="0" i="0" dirty="0">
                <a:solidFill>
                  <a:srgbClr val="9E3095"/>
                </a:solidFill>
                <a:effectLst/>
              </a:rPr>
              <a:t> kampanjer, rådgivningstjeneste </a:t>
            </a:r>
            <a:r>
              <a:rPr lang="nb-NO" sz="2400" dirty="0" err="1">
                <a:solidFill>
                  <a:srgbClr val="9E3095"/>
                </a:solidFill>
              </a:rPr>
              <a:t>ect</a:t>
            </a:r>
            <a:endParaRPr lang="nb-NO" sz="2400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AECC3F7-E93A-AAF0-05AE-57CC6F6BED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16" y="1829543"/>
            <a:ext cx="4447396" cy="871627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B3EDF609-568F-931F-1C3E-C53048311A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16" y="2765771"/>
            <a:ext cx="4447396" cy="1354666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091D19DE-85B0-C77B-7D75-E950CFDD10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087" y="1733452"/>
            <a:ext cx="3044311" cy="253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8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52116" y="367609"/>
            <a:ext cx="11160000" cy="720000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Innhold – del 4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>
          <a:xfrm>
            <a:off x="552116" y="1429479"/>
            <a:ext cx="5472000" cy="4500000"/>
          </a:xfrm>
        </p:spPr>
        <p:txBody>
          <a:bodyPr numCol="1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effectLst/>
              </a:rPr>
              <a:t>LHL.no: Egne sider for tillitsvalgte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effectLst/>
              </a:rPr>
              <a:t>LHL og lokallagets kalender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effectLst/>
              </a:rPr>
              <a:t>Nyhetsbrev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effectLst/>
              </a:rPr>
              <a:t>Min side 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effectLst/>
              </a:rPr>
              <a:t>Opplæringsvideoer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effectLst/>
              </a:rPr>
              <a:t>LHL sitt digitale tilbud: </a:t>
            </a:r>
          </a:p>
          <a:p>
            <a:pPr marL="0" indent="0">
              <a:buNone/>
            </a:pPr>
            <a:r>
              <a:rPr lang="nb-NO" b="0" i="0" dirty="0">
                <a:effectLst/>
              </a:rPr>
              <a:t>Teams, e-læring og </a:t>
            </a:r>
            <a:r>
              <a:rPr lang="nb-NO" b="0" i="0" dirty="0" err="1">
                <a:effectLst/>
              </a:rPr>
              <a:t>webinarer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effectLst/>
              </a:rPr>
              <a:t>Sosiale medier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1" name="Bilde 10" descr="Et bilde som inneholder tekst, utendørs, tre, vann&#10;&#10;Automatisk generert beskrivelse">
            <a:extLst>
              <a:ext uri="{FF2B5EF4-FFF2-40B4-BE49-F238E27FC236}">
                <a16:creationId xmlns:a16="http://schemas.microsoft.com/office/drawing/2014/main" id="{03116ADB-CF74-001B-C519-4A2E2E3F3D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002" y="2639799"/>
            <a:ext cx="5472000" cy="2079360"/>
          </a:xfrm>
          <a:prstGeom prst="rect">
            <a:avLst/>
          </a:prstGeom>
          <a:noFill/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552116" y="6356350"/>
            <a:ext cx="406341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FED0836-D635-394C-B680-A84B30E9EE77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707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LHL – vår organisasjon</a:t>
            </a:r>
          </a:p>
        </p:txBody>
      </p:sp>
    </p:spTree>
    <p:extLst>
      <p:ext uri="{BB962C8B-B14F-4D97-AF65-F5344CB8AC3E}">
        <p14:creationId xmlns:p14="http://schemas.microsoft.com/office/powerpoint/2010/main" val="109091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24A03049-B0CB-BCA6-5EB1-31F57C2C04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75" y="2070100"/>
            <a:ext cx="6376988" cy="3217863"/>
          </a:xfrm>
          <a:prstGeom prst="rect">
            <a:avLst/>
          </a:prstGeom>
        </p:spPr>
      </p:pic>
      <p:pic>
        <p:nvPicPr>
          <p:cNvPr id="18" name="Bilde 17" descr="Et bilde som inneholder tekst, Menneskeansikt, smil, glass&#10;&#10;Automatisk generert beskrivelse">
            <a:extLst>
              <a:ext uri="{FF2B5EF4-FFF2-40B4-BE49-F238E27FC236}">
                <a16:creationId xmlns:a16="http://schemas.microsoft.com/office/drawing/2014/main" id="{D0FEB4E3-91B8-12DA-A615-5233A6F9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463" y="2070100"/>
            <a:ext cx="4708525" cy="321786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79B6677-2B2B-5214-6ECD-4BDADCA5D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16" y="367609"/>
            <a:ext cx="11160000" cy="720000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LHL.NO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B5C06E6-2361-042E-B846-6AC66957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2116" y="6356350"/>
            <a:ext cx="406341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FED0836-D635-394C-B680-A84B30E9EE77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76DF50F-FC65-F5BF-2BC0-2F494041A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11594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LHL – vår organisasjon</a:t>
            </a:r>
          </a:p>
        </p:txBody>
      </p:sp>
    </p:spTree>
    <p:extLst>
      <p:ext uri="{BB962C8B-B14F-4D97-AF65-F5344CB8AC3E}">
        <p14:creationId xmlns:p14="http://schemas.microsoft.com/office/powerpoint/2010/main" val="390382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1">
            <a:extLst>
              <a:ext uri="{FF2B5EF4-FFF2-40B4-BE49-F238E27FC236}">
                <a16:creationId xmlns:a16="http://schemas.microsoft.com/office/drawing/2014/main" id="{A02A130F-FBA7-0F71-0CD6-3EAEC252C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16" y="367609"/>
            <a:ext cx="11160000" cy="720000"/>
          </a:xfr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nb-NO" kern="1200">
                <a:ln>
                  <a:noFill/>
                </a:ln>
                <a:latin typeface="+mj-lt"/>
                <a:ea typeface="+mj-ea"/>
                <a:cs typeface="+mj-cs"/>
              </a:rPr>
              <a:t>Eget område for deg som er tillitsvalgt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206CC9A-3DAB-8303-1031-7996BD3C08F6}"/>
              </a:ext>
            </a:extLst>
          </p:cNvPr>
          <p:cNvSpPr txBox="1"/>
          <p:nvPr/>
        </p:nvSpPr>
        <p:spPr>
          <a:xfrm>
            <a:off x="550190" y="1429481"/>
            <a:ext cx="5472000" cy="4500000"/>
          </a:xfrm>
          <a:prstGeom prst="rect">
            <a:avLst/>
          </a:prstGeom>
          <a:solidFill>
            <a:srgbClr val="668CA5">
              <a:alpha val="7059"/>
            </a:srgbClr>
          </a:solidFill>
        </p:spPr>
        <p:txBody>
          <a:bodyPr vert="horz" lIns="270000" tIns="270000" rIns="270000" bIns="27000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nb-NO" sz="2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Hva ligger under tillitsvalgt området</a:t>
            </a:r>
            <a:endParaRPr lang="nb-NO" sz="2600" b="1" dirty="0">
              <a:solidFill>
                <a:schemeClr val="bg2">
                  <a:lumMod val="25000"/>
                </a:schemeClr>
              </a:solidFill>
              <a:effectLst/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600" b="0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Nytt fra lokallagene (Norge rundt med LHL)</a:t>
            </a:r>
            <a:endParaRPr lang="nb-NO" sz="2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600" b="0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Kurs for medlemmer</a:t>
            </a:r>
            <a:endParaRPr lang="nb-NO" sz="2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600" b="0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Nyttige tips: Styringsdokumenter og veiledninger</a:t>
            </a:r>
            <a:endParaRPr lang="nb-NO" sz="2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600" b="0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Rådgivning/svar på spørsmål. </a:t>
            </a:r>
            <a:endParaRPr lang="nb-NO" sz="2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600" b="0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Organisasjonshåndbok: Maler til årsmøte + organisasjonsarbeid.</a:t>
            </a:r>
            <a:endParaRPr lang="nb-NO" sz="2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33C01F4-E455-78B6-C3B9-258E30AF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2116" y="6356350"/>
            <a:ext cx="406341" cy="360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FED0836-D635-394C-B680-A84B30E9EE77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EB57F608-0B0D-8E17-BE30-25F4609E99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27" b="3"/>
          <a:stretch/>
        </p:blipFill>
        <p:spPr>
          <a:xfrm>
            <a:off x="6253971" y="1429481"/>
            <a:ext cx="5472000" cy="4500000"/>
          </a:xfrm>
          <a:prstGeom prst="rect">
            <a:avLst/>
          </a:prstGeom>
          <a:noFill/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9C241F-7DDE-2718-AD52-BA6E91F8E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14343" cy="365125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LHL – vår organisasjon</a:t>
            </a:r>
          </a:p>
        </p:txBody>
      </p:sp>
    </p:spTree>
    <p:extLst>
      <p:ext uri="{BB962C8B-B14F-4D97-AF65-F5344CB8AC3E}">
        <p14:creationId xmlns:p14="http://schemas.microsoft.com/office/powerpoint/2010/main" val="100781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F5F4CB5-725F-C3F3-0215-F4476532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8B09E5-B3C1-69DE-376F-50DC1BB9B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 dirty="0"/>
              <a:t>LHL – vår organisasjon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5AB28CD3-EFD1-4E07-0B23-DA40A161B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Kalender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FD948-BEA2-072F-51D9-BC0591EE8E2C}"/>
              </a:ext>
            </a:extLst>
          </p:cNvPr>
          <p:cNvSpPr txBox="1"/>
          <p:nvPr/>
        </p:nvSpPr>
        <p:spPr>
          <a:xfrm>
            <a:off x="755286" y="4941769"/>
            <a:ext cx="6093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9E3095"/>
                </a:solidFill>
                <a:effectLst/>
              </a:rPr>
              <a:t>Ligger helt nederst på lhl.no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9E3095"/>
                </a:solidFill>
                <a:effectLst/>
              </a:rPr>
              <a:t>Arrangementer, </a:t>
            </a:r>
            <a:r>
              <a:rPr lang="nb-NO" b="0" i="0" dirty="0" err="1">
                <a:solidFill>
                  <a:srgbClr val="9E3095"/>
                </a:solidFill>
                <a:effectLst/>
              </a:rPr>
              <a:t>webinarer</a:t>
            </a:r>
            <a:r>
              <a:rPr lang="nb-NO" b="0" i="0" dirty="0">
                <a:solidFill>
                  <a:srgbClr val="9E3095"/>
                </a:solidFill>
                <a:effectLst/>
              </a:rPr>
              <a:t>, kurs og konferanse. 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9E3095"/>
                </a:solidFill>
                <a:effectLst/>
              </a:rPr>
              <a:t>Synligjør og informerer.</a:t>
            </a:r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FE71AB2-9C65-A64E-A633-AB53A4708B21}"/>
              </a:ext>
            </a:extLst>
          </p:cNvPr>
          <p:cNvSpPr txBox="1"/>
          <p:nvPr/>
        </p:nvSpPr>
        <p:spPr>
          <a:xfrm>
            <a:off x="5530402" y="4863681"/>
            <a:ext cx="60979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9E3095"/>
                </a:solidFill>
                <a:effectLst/>
              </a:rPr>
              <a:t>Synligjør lokale tilbud.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9E3095"/>
                </a:solidFill>
                <a:effectLst/>
              </a:rPr>
              <a:t>Aktiviteter for lokallagene registreres via innlogging med pin på "lokallagets hjemmeside”</a:t>
            </a:r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B292A157-EB79-989F-4445-614F223C00E6}"/>
              </a:ext>
            </a:extLst>
          </p:cNvPr>
          <p:cNvSpPr txBox="1"/>
          <p:nvPr/>
        </p:nvSpPr>
        <p:spPr>
          <a:xfrm>
            <a:off x="751220" y="1394194"/>
            <a:ext cx="609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dirty="0"/>
              <a:t>LHL Kalender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3678B424-E1B1-E22F-6B84-5EA8465EFD7A}"/>
              </a:ext>
            </a:extLst>
          </p:cNvPr>
          <p:cNvSpPr txBox="1"/>
          <p:nvPr/>
        </p:nvSpPr>
        <p:spPr>
          <a:xfrm>
            <a:off x="5081210" y="1397345"/>
            <a:ext cx="609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dirty="0"/>
              <a:t>Lokallagets</a:t>
            </a:r>
            <a:r>
              <a:rPr lang="nb-NO" dirty="0"/>
              <a:t> </a:t>
            </a:r>
            <a:r>
              <a:rPr lang="nb-NO" sz="2000" dirty="0"/>
              <a:t>kalender</a:t>
            </a:r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1E11A5E8-F160-293A-ACF5-72B077E86D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20" y="1939966"/>
            <a:ext cx="4080163" cy="2618464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2D54840E-1C97-2FF9-244C-A4236ED8E1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210" y="2173002"/>
            <a:ext cx="6741450" cy="201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78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Nyhetsbrev</a:t>
            </a:r>
            <a:br>
              <a:rPr lang="nb-NO" dirty="0"/>
            </a:b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/>
              <a:t>LHL sitt nyhetsbrev «Et bedre liv»</a:t>
            </a:r>
          </a:p>
          <a:p>
            <a:r>
              <a:rPr lang="nb-NO" dirty="0"/>
              <a:t>Går ut til alle medlemmer hver fredag.</a:t>
            </a:r>
          </a:p>
          <a:p>
            <a:r>
              <a:rPr lang="nb-NO" dirty="0"/>
              <a:t>Fokus på alle interesseområder i LHL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 dirty="0"/>
              <a:t>LHL – vår organisasjon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AD5D687-67B9-5D8C-2BB4-A8A9DD6F6755}"/>
              </a:ext>
            </a:extLst>
          </p:cNvPr>
          <p:cNvSpPr txBox="1"/>
          <p:nvPr/>
        </p:nvSpPr>
        <p:spPr>
          <a:xfrm>
            <a:off x="6267203" y="1645106"/>
            <a:ext cx="609797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600" b="1" dirty="0">
                <a:latin typeface="+mj-lt"/>
              </a:rPr>
              <a:t>Andre Nyhetsbrev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0BF4266-656E-25B9-AACB-AB5A486E9919}"/>
              </a:ext>
            </a:extLst>
          </p:cNvPr>
          <p:cNvSpPr txBox="1"/>
          <p:nvPr/>
        </p:nvSpPr>
        <p:spPr>
          <a:xfrm>
            <a:off x="6267203" y="2207169"/>
            <a:ext cx="618110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600" dirty="0">
                <a:latin typeface="+mj-lt"/>
              </a:rPr>
              <a:t>LHL Astma og allergi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600" dirty="0">
                <a:latin typeface="+mj-lt"/>
              </a:rPr>
              <a:t>LHL Hjerneslag og Afasi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600" dirty="0">
                <a:latin typeface="+mj-lt"/>
              </a:rPr>
              <a:t>Hjertekampen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600" dirty="0">
              <a:latin typeface="+mj-lt"/>
            </a:endParaRPr>
          </a:p>
          <a:p>
            <a:r>
              <a:rPr lang="nb-NO" sz="2600" dirty="0">
                <a:latin typeface="+mj-lt"/>
              </a:rPr>
              <a:t>Legges til via interesseområdet eller             via lhl.no</a:t>
            </a:r>
          </a:p>
        </p:txBody>
      </p:sp>
      <p:pic>
        <p:nvPicPr>
          <p:cNvPr id="16" name="Bilde 15" descr="Hjerter fra en åpen konvolutt">
            <a:extLst>
              <a:ext uri="{FF2B5EF4-FFF2-40B4-BE49-F238E27FC236}">
                <a16:creationId xmlns:a16="http://schemas.microsoft.com/office/drawing/2014/main" id="{6ABA5AD9-494C-3B91-A1B3-56AA1E8E0C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879" y="3944128"/>
            <a:ext cx="2915380" cy="194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522D152-A3E8-77B4-EDD6-5BC71F59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16" y="367609"/>
            <a:ext cx="11160000" cy="720000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Min side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1E56DF-6260-5113-FE3A-2192CC94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2116" y="6356350"/>
            <a:ext cx="406341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FED0836-D635-394C-B680-A84B30E9EE77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A81D40-80C7-E990-CF63-A6B0D7859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1434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LHL – vår organisasjon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CB3897B8-F07F-5050-117A-7D84250866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3628" y="1346354"/>
            <a:ext cx="5472000" cy="4500000"/>
          </a:xfrm>
        </p:spPr>
        <p:txBody>
          <a:bodyPr vert="horz" lIns="270000" tIns="270000" rIns="270000" bIns="270000" rtlCol="0" anchor="t">
            <a:normAutofit fontScale="92500" lnSpcReduction="10000"/>
          </a:bodyPr>
          <a:lstStyle/>
          <a:p>
            <a:r>
              <a:rPr lang="nb-NO" b="1" i="0" dirty="0">
                <a:solidFill>
                  <a:srgbClr val="431E61"/>
                </a:solidFill>
                <a:effectLst/>
              </a:rPr>
              <a:t>Innloggingsmuligheter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431E61"/>
                </a:solidFill>
                <a:effectLst/>
              </a:rPr>
              <a:t>Logg inn med medlemsnummer + passord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431E61"/>
                </a:solidFill>
                <a:effectLst/>
              </a:rPr>
              <a:t>Logg inn med </a:t>
            </a:r>
            <a:r>
              <a:rPr lang="nb-NO" b="0" i="0" dirty="0" err="1">
                <a:solidFill>
                  <a:srgbClr val="431E61"/>
                </a:solidFill>
                <a:effectLst/>
              </a:rPr>
              <a:t>sms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431E61"/>
                </a:solidFill>
                <a:effectLst/>
              </a:rPr>
              <a:t>Logg inn via </a:t>
            </a:r>
            <a:r>
              <a:rPr lang="nb-NO" dirty="0">
                <a:solidFill>
                  <a:srgbClr val="431E61"/>
                </a:solidFill>
              </a:rPr>
              <a:t>Vipps</a:t>
            </a:r>
            <a:r>
              <a:rPr lang="nb-NO" b="0" i="0" dirty="0">
                <a:solidFill>
                  <a:srgbClr val="431E61"/>
                </a:solidFill>
                <a:effectLst/>
              </a:rPr>
              <a:t> (enklest)</a:t>
            </a:r>
            <a:endParaRPr lang="nb-NO" b="0" i="0" dirty="0">
              <a:solidFill>
                <a:srgbClr val="431E61"/>
              </a:solidFill>
              <a:effectLst/>
              <a:cs typeface="Calibri Light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solidFill>
                <a:srgbClr val="431E61"/>
              </a:solidFill>
            </a:endParaRPr>
          </a:p>
          <a:p>
            <a:r>
              <a:rPr lang="nb-NO" b="1" dirty="0">
                <a:solidFill>
                  <a:srgbClr val="431E61"/>
                </a:solidFill>
              </a:rPr>
              <a:t>Hva kan den enkelte bruker gjøre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431E61"/>
                </a:solidFill>
                <a:effectLst/>
              </a:rPr>
              <a:t>Oppdatere egen profil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431E61"/>
                </a:solidFill>
                <a:effectLst/>
              </a:rPr>
              <a:t>Velge interesseområder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431E61"/>
                </a:solidFill>
                <a:effectLst/>
              </a:rPr>
              <a:t>Verving/vervepremier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5FD9F00B-B01F-8D04-981C-5E2A16C35C4B}"/>
              </a:ext>
            </a:extLst>
          </p:cNvPr>
          <p:cNvSpPr txBox="1"/>
          <p:nvPr/>
        </p:nvSpPr>
        <p:spPr>
          <a:xfrm>
            <a:off x="6440640" y="3316598"/>
            <a:ext cx="547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b="1" dirty="0">
                <a:solidFill>
                  <a:srgbClr val="431E61"/>
                </a:solidFill>
                <a:latin typeface="+mj-lt"/>
              </a:rPr>
              <a:t>Muligheter med</a:t>
            </a:r>
            <a:r>
              <a:rPr lang="nb-NO" sz="2400" b="1" i="0" dirty="0">
                <a:solidFill>
                  <a:srgbClr val="431E61"/>
                </a:solidFill>
                <a:effectLst/>
                <a:latin typeface="+mj-lt"/>
              </a:rPr>
              <a:t> utvidet tilgang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431E61"/>
                </a:solidFill>
                <a:effectLst/>
                <a:latin typeface="+mj-lt"/>
              </a:rPr>
              <a:t>Sende SMS og e-post til medlemmene(eget lag)</a:t>
            </a:r>
            <a:endParaRPr lang="nb-NO" sz="24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431E61"/>
                </a:solidFill>
                <a:effectLst/>
                <a:latin typeface="+mj-lt"/>
              </a:rPr>
              <a:t>Endre informasjon på medlemmer i eget lokallag</a:t>
            </a:r>
            <a:endParaRPr lang="nb-NO" sz="24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431E61"/>
                </a:solidFill>
                <a:effectLst/>
                <a:latin typeface="+mj-lt"/>
              </a:rPr>
              <a:t>Administrere medlemmer som har verv i styret og valgkomite</a:t>
            </a:r>
            <a:endParaRPr lang="nb-NO" sz="24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431E61"/>
                </a:solidFill>
                <a:effectLst/>
                <a:latin typeface="+mj-lt"/>
              </a:rPr>
              <a:t>Laste opp årsrapport og regnskap for laget</a:t>
            </a:r>
            <a:endParaRPr lang="nb-NO" sz="2400" dirty="0">
              <a:latin typeface="+mj-lt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695E07E-047E-413C-BAA4-54B5A5AC2E96}"/>
              </a:ext>
            </a:extLst>
          </p:cNvPr>
          <p:cNvSpPr/>
          <p:nvPr/>
        </p:nvSpPr>
        <p:spPr>
          <a:xfrm>
            <a:off x="6440640" y="1346354"/>
            <a:ext cx="4805291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F9C868E0-4D9F-7B3D-F796-183094877C87}"/>
              </a:ext>
            </a:extLst>
          </p:cNvPr>
          <p:cNvSpPr txBox="1"/>
          <p:nvPr/>
        </p:nvSpPr>
        <p:spPr>
          <a:xfrm>
            <a:off x="6562600" y="1362889"/>
            <a:ext cx="61900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b="1" i="0" dirty="0">
                <a:solidFill>
                  <a:schemeClr val="bg1"/>
                </a:solidFill>
                <a:effectLst/>
                <a:latin typeface="+mj-lt"/>
              </a:rPr>
              <a:t>Tillitsverv med utvidet tilgang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chemeClr val="bg1"/>
                </a:solidFill>
                <a:effectLst/>
                <a:latin typeface="+mj-lt"/>
              </a:rPr>
              <a:t>Leder</a:t>
            </a:r>
            <a:endParaRPr lang="nb-NO" sz="2400" dirty="0">
              <a:solidFill>
                <a:schemeClr val="bg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chemeClr val="bg1"/>
                </a:solidFill>
                <a:effectLst/>
                <a:latin typeface="+mj-lt"/>
              </a:rPr>
              <a:t>Fylkes/Studieleder</a:t>
            </a:r>
            <a:endParaRPr lang="nb-NO" sz="2400" dirty="0">
              <a:solidFill>
                <a:schemeClr val="bg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chemeClr val="bg1"/>
                </a:solidFill>
                <a:effectLst/>
                <a:latin typeface="+mj-lt"/>
              </a:rPr>
              <a:t>Likepersonskoordinator</a:t>
            </a:r>
            <a:endParaRPr lang="nb-NO" sz="2400" dirty="0">
              <a:solidFill>
                <a:schemeClr val="bg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chemeClr val="bg1"/>
                </a:solidFill>
                <a:effectLst/>
                <a:latin typeface="+mj-lt"/>
              </a:rPr>
              <a:t>IT-kontakt / Medlemsansvar</a:t>
            </a:r>
            <a:endParaRPr lang="nb-NO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Grafikk 18" descr="Ulåst kontur">
            <a:extLst>
              <a:ext uri="{FF2B5EF4-FFF2-40B4-BE49-F238E27FC236}">
                <a16:creationId xmlns:a16="http://schemas.microsoft.com/office/drawing/2014/main" id="{6EB6B20F-6D31-CB28-0481-0ED6B8307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0110" y="1860742"/>
            <a:ext cx="1047008" cy="10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5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FD61FDC7-83E9-BE98-DB99-34A9AACC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16" y="367609"/>
            <a:ext cx="11160000" cy="720000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Opplæring ved hjelp av video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91F658B0-5AB2-3D93-1D0A-4F953F767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116" y="1429479"/>
            <a:ext cx="5472000" cy="450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i="0">
                <a:effectLst/>
              </a:rPr>
              <a:t>Oversikt brukerveiledninger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b="0" i="0">
                <a:effectLst/>
              </a:rPr>
              <a:t>Slik sender du e-post til medlemmer</a:t>
            </a:r>
            <a:endParaRPr lang="nb-NO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>
                <a:effectLst/>
              </a:rPr>
              <a:t>Slik sender du SMS til medlemmer</a:t>
            </a:r>
            <a:endParaRPr lang="nb-NO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>
                <a:effectLst/>
              </a:rPr>
              <a:t>Hvordan avslutte/legge til eller endre verv.</a:t>
            </a:r>
            <a:endParaRPr lang="nb-NO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>
                <a:effectLst/>
              </a:rPr>
              <a:t>Slik laster du opp årsrapport</a:t>
            </a:r>
            <a:endParaRPr lang="nb-NO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>
                <a:effectLst/>
              </a:rPr>
              <a:t>Aktivitetskalender(-video)</a:t>
            </a:r>
            <a:endParaRPr lang="nb-NO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>
                <a:effectLst/>
              </a:rPr>
              <a:t>Årsmøte (maler) (-video)</a:t>
            </a:r>
            <a:endParaRPr lang="nb-NO"/>
          </a:p>
          <a:p>
            <a:endParaRPr lang="nb-NO"/>
          </a:p>
        </p:txBody>
      </p:sp>
      <p:pic>
        <p:nvPicPr>
          <p:cNvPr id="7" name="Grafikk 6" descr="Vlog med heldekkende fyll">
            <a:extLst>
              <a:ext uri="{FF2B5EF4-FFF2-40B4-BE49-F238E27FC236}">
                <a16:creationId xmlns:a16="http://schemas.microsoft.com/office/drawing/2014/main" id="{97D859E9-0950-D2E0-3795-4559F1701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7002" y="1429479"/>
            <a:ext cx="4500000" cy="4500000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36321B0-160C-3A01-4C8A-47650F14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2116" y="6356350"/>
            <a:ext cx="406341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FED0836-D635-394C-B680-A84B30E9EE77}" type="slidenum">
              <a:rPr lang="nb-NO" smtClean="0"/>
              <a:pPr>
                <a:spcAft>
                  <a:spcPts val="600"/>
                </a:spcAft>
              </a:pPr>
              <a:t>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88471FF-7C3B-841A-6A3D-C927A7803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707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LHL – vår organisasjon</a:t>
            </a:r>
          </a:p>
        </p:txBody>
      </p:sp>
    </p:spTree>
    <p:extLst>
      <p:ext uri="{BB962C8B-B14F-4D97-AF65-F5344CB8AC3E}">
        <p14:creationId xmlns:p14="http://schemas.microsoft.com/office/powerpoint/2010/main" val="166840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CA0585-4B30-8D34-5207-CDD594677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7" y="962562"/>
            <a:ext cx="9540000" cy="872837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nb-NO" dirty="0"/>
              <a:t>Oppgave: </a:t>
            </a:r>
            <a:r>
              <a:rPr lang="nb-NO" b="0" i="0" dirty="0">
                <a:effectLst/>
              </a:rPr>
              <a:t>Vi øver oss/logger inn på min side.</a:t>
            </a:r>
            <a:br>
              <a:rPr lang="nb-NO" dirty="0">
                <a:highlight>
                  <a:srgbClr val="F0F0F0"/>
                </a:highlight>
              </a:rPr>
            </a:br>
            <a:endParaRPr lang="nb-NO" dirty="0">
              <a:highlight>
                <a:srgbClr val="F0F0F0"/>
              </a:highlight>
            </a:endParaRPr>
          </a:p>
        </p:txBody>
      </p:sp>
      <p:pic>
        <p:nvPicPr>
          <p:cNvPr id="4" name="Grafikk 3" descr="Kundeomtale med heldekkende fyll">
            <a:extLst>
              <a:ext uri="{FF2B5EF4-FFF2-40B4-BE49-F238E27FC236}">
                <a16:creationId xmlns:a16="http://schemas.microsoft.com/office/drawing/2014/main" id="{48C82561-DD44-5461-21C4-CF5C280DD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1715" y="89726"/>
            <a:ext cx="1745673" cy="1745673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016D47C-FB57-6DA9-CCF8-A1D8249BFB5E}"/>
              </a:ext>
            </a:extLst>
          </p:cNvPr>
          <p:cNvSpPr txBox="1"/>
          <p:nvPr/>
        </p:nvSpPr>
        <p:spPr>
          <a:xfrm>
            <a:off x="720097" y="2429164"/>
            <a:ext cx="65762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i="0" dirty="0">
                <a:effectLst/>
              </a:rPr>
              <a:t>Finn ut følgende: </a:t>
            </a:r>
            <a:endParaRPr lang="nb-NO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effectLst/>
              </a:rPr>
              <a:t>Stemmer opplysningene som står under din profil?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effectLst/>
              </a:rPr>
              <a:t>Hvor mange medlemmer er det i mitt lokallag?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effectLst/>
              </a:rPr>
              <a:t>Hvordan verve nye medlemmer?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effectLst/>
              </a:rPr>
              <a:t>Har jeg valgt ulike interesser for mitt medlemskap? 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effectLst/>
              </a:rPr>
              <a:t>Prøv å endre verv på en i styret (utvidet tilgang)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0" i="0" dirty="0">
                <a:effectLst/>
              </a:rPr>
              <a:t>Om jeg har rettigheter - har jeg tilgang til lagets e-post?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1517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HL 4">
      <a:dk1>
        <a:srgbClr val="000000"/>
      </a:dk1>
      <a:lt1>
        <a:srgbClr val="FFFFFF"/>
      </a:lt1>
      <a:dk2>
        <a:srgbClr val="431E61"/>
      </a:dk2>
      <a:lt2>
        <a:srgbClr val="F0F0F0"/>
      </a:lt2>
      <a:accent1>
        <a:srgbClr val="431E61"/>
      </a:accent1>
      <a:accent2>
        <a:srgbClr val="9E3095"/>
      </a:accent2>
      <a:accent3>
        <a:srgbClr val="005582"/>
      </a:accent3>
      <a:accent4>
        <a:srgbClr val="2189A4"/>
      </a:accent4>
      <a:accent5>
        <a:srgbClr val="468246"/>
      </a:accent5>
      <a:accent6>
        <a:srgbClr val="A5D782"/>
      </a:accent6>
      <a:hlink>
        <a:srgbClr val="81CAE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HL_ppt_16_9_mal" id="{EB8A3A14-FF5C-8345-A0E6-2F3DA01B3D2A}" vid="{7FB6E95C-CA2B-AC42-965A-07DF1E4D433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E2031B1A14B143B2AAA133856AB406" ma:contentTypeVersion="15" ma:contentTypeDescription="Opprett et nytt dokument." ma:contentTypeScope="" ma:versionID="126b1bffd66f706d8eb02f567a524e1f">
  <xsd:schema xmlns:xsd="http://www.w3.org/2001/XMLSchema" xmlns:xs="http://www.w3.org/2001/XMLSchema" xmlns:p="http://schemas.microsoft.com/office/2006/metadata/properties" xmlns:ns3="9b306aeb-17f1-4bd8-b091-42cbd492d0d0" xmlns:ns4="a523178e-f77e-45fe-aae5-728fa473829e" targetNamespace="http://schemas.microsoft.com/office/2006/metadata/properties" ma:root="true" ma:fieldsID="836293c97b32b43258d22eabf21a6c3b" ns3:_="" ns4:_="">
    <xsd:import namespace="9b306aeb-17f1-4bd8-b091-42cbd492d0d0"/>
    <xsd:import namespace="a523178e-f77e-45fe-aae5-728fa473829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DateTaken" minOccurs="0"/>
                <xsd:element ref="ns4:MediaServiceObjectDetectorVersions" minOccurs="0"/>
                <xsd:element ref="ns4:MediaLengthInSeconds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06aeb-17f1-4bd8-b091-42cbd492d0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3178e-f77e-45fe-aae5-728fa4738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523178e-f77e-45fe-aae5-728fa473829e" xsi:nil="true"/>
  </documentManagement>
</p:properties>
</file>

<file path=customXml/itemProps1.xml><?xml version="1.0" encoding="utf-8"?>
<ds:datastoreItem xmlns:ds="http://schemas.openxmlformats.org/officeDocument/2006/customXml" ds:itemID="{620CB10F-96AF-4B72-BC03-59C79FBEA1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306aeb-17f1-4bd8-b091-42cbd492d0d0"/>
    <ds:schemaRef ds:uri="a523178e-f77e-45fe-aae5-728fa47382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2C06E7-B531-486F-A94C-940473FF42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E124B5-B9DF-478F-8CDF-FADFEE5EDE7F}">
  <ds:schemaRefs>
    <ds:schemaRef ds:uri="http://schemas.microsoft.com/office/2006/documentManagement/types"/>
    <ds:schemaRef ds:uri="http://schemas.openxmlformats.org/package/2006/metadata/core-properties"/>
    <ds:schemaRef ds:uri="a523178e-f77e-45fe-aae5-728fa473829e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9b306aeb-17f1-4bd8-b091-42cbd492d0d0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LHL mal</Template>
  <TotalTime>11937</TotalTime>
  <Words>1061</Words>
  <Application>Microsoft Office PowerPoint</Application>
  <PresentationFormat>Widescreen</PresentationFormat>
  <Paragraphs>196</Paragraphs>
  <Slides>12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.AppleSystemUIFont</vt:lpstr>
      <vt:lpstr>Arial</vt:lpstr>
      <vt:lpstr>Calibri</vt:lpstr>
      <vt:lpstr>Calibri Light</vt:lpstr>
      <vt:lpstr>Office-tema</vt:lpstr>
      <vt:lpstr>Del 4: Vår digitale hverdag </vt:lpstr>
      <vt:lpstr>Innhold – del 4</vt:lpstr>
      <vt:lpstr>LHL.NO</vt:lpstr>
      <vt:lpstr>Eget område for deg som er tillitsvalgt </vt:lpstr>
      <vt:lpstr>Kalender</vt:lpstr>
      <vt:lpstr>Nyhetsbrev </vt:lpstr>
      <vt:lpstr>Min side</vt:lpstr>
      <vt:lpstr>Opplæring ved hjelp av video</vt:lpstr>
      <vt:lpstr>Oppgave: Vi øver oss/logger inn på min side. </vt:lpstr>
      <vt:lpstr>LHL – Digitale tilbud</vt:lpstr>
      <vt:lpstr>Et utvalg av webinarer</vt:lpstr>
      <vt:lpstr>Sosiale medier. Facebook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LHL – vår organisasjon</dc:title>
  <dc:creator>Frøydis Myrhaug Danielsen</dc:creator>
  <cp:lastModifiedBy>Frøydis Myrhaug Danielsen</cp:lastModifiedBy>
  <cp:revision>12</cp:revision>
  <dcterms:created xsi:type="dcterms:W3CDTF">2023-10-23T08:52:42Z</dcterms:created>
  <dcterms:modified xsi:type="dcterms:W3CDTF">2024-04-03T13:26:33Z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0x01010091E2031B1A14B143B2AAA133856AB406</vt:lpwstr>
  </property>
</Properties>
</file>