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19"/>
  </p:notesMasterIdLst>
  <p:handoutMasterIdLst>
    <p:handoutMasterId r:id="rId20"/>
  </p:handoutMasterIdLst>
  <p:sldIdLst>
    <p:sldId id="260" r:id="rId5"/>
    <p:sldId id="281" r:id="rId6"/>
    <p:sldId id="295" r:id="rId7"/>
    <p:sldId id="308" r:id="rId8"/>
    <p:sldId id="292" r:id="rId9"/>
    <p:sldId id="311" r:id="rId10"/>
    <p:sldId id="312" r:id="rId11"/>
    <p:sldId id="279" r:id="rId12"/>
    <p:sldId id="302" r:id="rId13"/>
    <p:sldId id="314" r:id="rId14"/>
    <p:sldId id="316" r:id="rId15"/>
    <p:sldId id="317" r:id="rId16"/>
    <p:sldId id="319" r:id="rId17"/>
    <p:sldId id="320" r:id="rId18"/>
  </p:sldIdLst>
  <p:sldSz cx="9144000" cy="6858000" type="screen4x3"/>
  <p:notesSz cx="6797675" cy="9928225"/>
  <p:defaultTextStyle>
    <a:defPPr>
      <a:defRPr lang="nn-NO"/>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unn Nordstoga" initials="IN" lastIdx="2" clrIdx="0">
    <p:extLst>
      <p:ext uri="{19B8F6BF-5375-455C-9EA6-DF929625EA0E}">
        <p15:presenceInfo xmlns:p15="http://schemas.microsoft.com/office/powerpoint/2012/main" userId="S-1-5-21-3075761614-1507430085-3038687553-8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884"/>
    <a:srgbClr val="481F67"/>
    <a:srgbClr val="3A1953"/>
    <a:srgbClr val="9900CC"/>
    <a:srgbClr val="0033CC"/>
    <a:srgbClr val="008000"/>
    <a:srgbClr val="475660"/>
    <a:srgbClr val="818E98"/>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72388" autoAdjust="0"/>
  </p:normalViewPr>
  <p:slideViewPr>
    <p:cSldViewPr snapToGrid="0" snapToObjects="1">
      <p:cViewPr varScale="1">
        <p:scale>
          <a:sx n="48" d="100"/>
          <a:sy n="48" d="100"/>
        </p:scale>
        <p:origin x="18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271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n-NO"/>
          </a:p>
        </p:txBody>
      </p:sp>
      <p:sp>
        <p:nvSpPr>
          <p:cNvPr id="3" name="Plassholder for dato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967548D-409A-420D-A875-DA95BEC7AD6D}" type="datetime1">
              <a:rPr lang="nn-NO"/>
              <a:pPr/>
              <a:t>14.03.2023</a:t>
            </a:fld>
            <a:endParaRPr lang="nn-NO"/>
          </a:p>
        </p:txBody>
      </p:sp>
      <p:sp>
        <p:nvSpPr>
          <p:cNvPr id="4" name="Plassholder for bunn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n-NO"/>
          </a:p>
        </p:txBody>
      </p:sp>
      <p:sp>
        <p:nvSpPr>
          <p:cNvPr id="5" name="Plassholder for lysbildenumm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5CC6D5E-1D06-41C4-B44D-8AA64E75D029}" type="slidenum">
              <a:rPr lang="nn-NO"/>
              <a:pPr/>
              <a:t>‹#›</a:t>
            </a:fld>
            <a:endParaRPr lang="nn-NO"/>
          </a:p>
        </p:txBody>
      </p:sp>
    </p:spTree>
    <p:extLst>
      <p:ext uri="{BB962C8B-B14F-4D97-AF65-F5344CB8AC3E}">
        <p14:creationId xmlns:p14="http://schemas.microsoft.com/office/powerpoint/2010/main" val="8894070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n-NO"/>
          </a:p>
        </p:txBody>
      </p:sp>
      <p:sp>
        <p:nvSpPr>
          <p:cNvPr id="3" name="Plassholder for dato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CA85531-26CD-477D-8557-E3CB4BB31CE1}" type="datetime1">
              <a:rPr lang="nn-NO"/>
              <a:pPr/>
              <a:t>14.03.2023</a:t>
            </a:fld>
            <a:endParaRPr lang="nn-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n-NO" noProof="0" dirty="0"/>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n-NO"/>
          </a:p>
        </p:txBody>
      </p:sp>
      <p:sp>
        <p:nvSpPr>
          <p:cNvPr id="7" name="Plassholder for lysbildenumm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A7FB201-6593-4AE2-A8E8-1D7DEA40F473}" type="slidenum">
              <a:rPr lang="nn-NO"/>
              <a:pPr/>
              <a:t>‹#›</a:t>
            </a:fld>
            <a:endParaRPr lang="nn-NO"/>
          </a:p>
        </p:txBody>
      </p:sp>
    </p:spTree>
    <p:extLst>
      <p:ext uri="{BB962C8B-B14F-4D97-AF65-F5344CB8AC3E}">
        <p14:creationId xmlns:p14="http://schemas.microsoft.com/office/powerpoint/2010/main" val="11169268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tuberkulose@lhl.n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1</a:t>
            </a:fld>
            <a:endParaRPr lang="nn-NO"/>
          </a:p>
        </p:txBody>
      </p:sp>
    </p:spTree>
    <p:extLst>
      <p:ext uri="{BB962C8B-B14F-4D97-AF65-F5344CB8AC3E}">
        <p14:creationId xmlns:p14="http://schemas.microsoft.com/office/powerpoint/2010/main" val="407642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dirty="0">
                <a:solidFill>
                  <a:srgbClr val="000000"/>
                </a:solidFill>
                <a:effectLst/>
                <a:latin typeface="Calibri" panose="020F0502020204030204" pitchFamily="34" charset="0"/>
              </a:rPr>
              <a:t>For å kunne gi tidlig hjelp, noe som er prognostisk viktig, og for å se pasientens utvikling skal screeningen gjøres på flere tidspunkter:  </a:t>
            </a:r>
          </a:p>
          <a:p>
            <a:endParaRPr lang="nb-NO" sz="1800" b="0" i="0" dirty="0">
              <a:solidFill>
                <a:srgbClr val="000000"/>
              </a:solidFill>
              <a:effectLst/>
              <a:latin typeface="Calibri" panose="020F0502020204030204" pitchFamily="34" charset="0"/>
            </a:endParaRPr>
          </a:p>
          <a:p>
            <a:pPr algn="l">
              <a:lnSpc>
                <a:spcPts val="2500"/>
              </a:lnSpc>
            </a:pPr>
            <a:r>
              <a:rPr lang="nb-NO" sz="1200" b="0" i="0" dirty="0">
                <a:solidFill>
                  <a:srgbClr val="000000"/>
                </a:solidFill>
                <a:effectLst/>
                <a:latin typeface="+mn-lt"/>
              </a:rPr>
              <a:t>- Rundt behandlingsoppstart</a:t>
            </a:r>
          </a:p>
          <a:p>
            <a:pPr algn="l">
              <a:lnSpc>
                <a:spcPts val="2500"/>
              </a:lnSpc>
            </a:pPr>
            <a:r>
              <a:rPr lang="nb-NO" sz="1200" b="0" i="0" dirty="0">
                <a:solidFill>
                  <a:srgbClr val="000000"/>
                </a:solidFill>
                <a:effectLst/>
                <a:latin typeface="+mn-lt"/>
              </a:rPr>
              <a:t>	- Før utskrivelse fra sykehus</a:t>
            </a:r>
          </a:p>
          <a:p>
            <a:pPr algn="l">
              <a:lnSpc>
                <a:spcPts val="2500"/>
              </a:lnSpc>
            </a:pPr>
            <a:r>
              <a:rPr lang="nb-NO" sz="1200" b="0" i="0" dirty="0">
                <a:solidFill>
                  <a:srgbClr val="000000"/>
                </a:solidFill>
                <a:effectLst/>
                <a:latin typeface="+mn-lt"/>
              </a:rPr>
              <a:t>	- Ved 2 mnd. kontroll</a:t>
            </a:r>
          </a:p>
          <a:p>
            <a:pPr algn="l">
              <a:lnSpc>
                <a:spcPts val="2500"/>
              </a:lnSpc>
            </a:pPr>
            <a:r>
              <a:rPr lang="nb-NO" sz="1200" b="0" i="0" dirty="0">
                <a:solidFill>
                  <a:srgbClr val="000000"/>
                </a:solidFill>
                <a:effectLst/>
                <a:latin typeface="+mn-lt"/>
              </a:rPr>
              <a:t>	- Ved 4 mnd. kontroll</a:t>
            </a:r>
          </a:p>
          <a:p>
            <a:pPr algn="l">
              <a:lnSpc>
                <a:spcPts val="2500"/>
              </a:lnSpc>
            </a:pPr>
            <a:r>
              <a:rPr lang="nb-NO" sz="1200" b="0" i="0" dirty="0">
                <a:solidFill>
                  <a:srgbClr val="000000"/>
                </a:solidFill>
                <a:effectLst/>
                <a:latin typeface="+mn-lt"/>
              </a:rPr>
              <a:t>	- Ved behandlingsavslutning</a:t>
            </a:r>
          </a:p>
          <a:p>
            <a:pPr marL="0" indent="0" algn="l">
              <a:lnSpc>
                <a:spcPts val="2300"/>
              </a:lnSpc>
              <a:buFont typeface="Arial" panose="020B0604020202020204" pitchFamily="34" charset="0"/>
              <a:buNone/>
            </a:pPr>
            <a:br>
              <a:rPr lang="nb-NO" sz="1200" b="0" i="0" dirty="0">
                <a:solidFill>
                  <a:srgbClr val="000000"/>
                </a:solidFill>
                <a:effectLst/>
                <a:latin typeface="+mn-lt"/>
              </a:rPr>
            </a:br>
            <a:r>
              <a:rPr lang="nb-NO" sz="1200" b="0" i="0" dirty="0">
                <a:solidFill>
                  <a:srgbClr val="000000"/>
                </a:solidFill>
                <a:effectLst/>
                <a:latin typeface="+mn-lt"/>
              </a:rPr>
              <a:t>Tidspunktene er veiledende, og man kan vurdere behov for individuelle justeringer.</a:t>
            </a:r>
            <a:endParaRPr lang="nb-NO" sz="1200" dirty="0">
              <a:solidFill>
                <a:srgbClr val="000000"/>
              </a:solidFill>
              <a:latin typeface="+mn-lt"/>
            </a:endParaRPr>
          </a:p>
          <a:p>
            <a:endParaRPr lang="nb-NO"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10</a:t>
            </a:fld>
            <a:endParaRPr lang="nn-NO"/>
          </a:p>
        </p:txBody>
      </p:sp>
    </p:spTree>
    <p:extLst>
      <p:ext uri="{BB962C8B-B14F-4D97-AF65-F5344CB8AC3E}">
        <p14:creationId xmlns:p14="http://schemas.microsoft.com/office/powerpoint/2010/main" val="3293188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b="0" i="0" dirty="0">
              <a:solidFill>
                <a:srgbClr val="000000"/>
              </a:solidFill>
              <a:effectLst/>
              <a:latin typeface="Calibri" panose="020F050202020403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nb-NO" sz="1800" b="0" i="0" dirty="0">
                <a:solidFill>
                  <a:srgbClr val="000000"/>
                </a:solidFill>
                <a:effectLst/>
                <a:latin typeface="Calibri" panose="020F0502020204030204" pitchFamily="34" charset="0"/>
              </a:rPr>
              <a:t>Fordi det er belastende å være isolert, bør </a:t>
            </a:r>
            <a:r>
              <a:rPr lang="nb-NO" sz="1800" b="0" i="0" dirty="0">
                <a:solidFill>
                  <a:srgbClr val="000000"/>
                </a:solidFill>
                <a:effectLst/>
                <a:latin typeface="+mn-lt"/>
              </a:rPr>
              <a:t>pasienter som ligger lenge på isolat, screenes ca. hver 14. dag.</a:t>
            </a:r>
            <a:br>
              <a:rPr lang="nb-NO" sz="1800" b="0" i="0" dirty="0">
                <a:solidFill>
                  <a:srgbClr val="000000"/>
                </a:solidFill>
                <a:effectLst/>
                <a:latin typeface="+mn-lt"/>
              </a:rPr>
            </a:br>
            <a:r>
              <a:rPr lang="nb-NO" sz="1800" b="0" i="0" dirty="0">
                <a:solidFill>
                  <a:srgbClr val="000000"/>
                </a:solidFill>
                <a:effectLst/>
                <a:latin typeface="+mn-lt"/>
              </a:rPr>
              <a:t> </a:t>
            </a:r>
          </a:p>
          <a:p>
            <a:r>
              <a:rPr lang="nb-NO" sz="1800" b="0" i="0" dirty="0">
                <a:solidFill>
                  <a:srgbClr val="000000"/>
                </a:solidFill>
                <a:effectLst/>
                <a:latin typeface="Calibri" panose="020F0502020204030204" pitchFamily="34" charset="0"/>
              </a:rPr>
              <a:t>Tidlig i behandlingsfasen kan man forvente at pasienten scorer høyt på skjemaet. Dette betyr ikke nødvendigvis at pasienten bør henvises til spesialist, men at det er viktig med adekvat psykososial oppfølging. Man kan normalt forvente at scoringen går ned gjennom behandlingsperioden. En gjennomsnittlig score på 1,85 eller over er en indikasjon på psykiske </a:t>
            </a:r>
            <a:r>
              <a:rPr lang="nb-NO" sz="1800" b="0" i="0" dirty="0" err="1">
                <a:solidFill>
                  <a:srgbClr val="000000"/>
                </a:solidFill>
                <a:effectLst/>
                <a:latin typeface="Calibri" panose="020F0502020204030204" pitchFamily="34" charset="0"/>
              </a:rPr>
              <a:t>plager</a:t>
            </a:r>
            <a:r>
              <a:rPr lang="nb-NO" sz="1800" b="0" i="0" baseline="30000" dirty="0" err="1">
                <a:solidFill>
                  <a:srgbClr val="000000"/>
                </a:solidFill>
                <a:effectLst/>
                <a:latin typeface="Calibri" panose="020F0502020204030204" pitchFamily="34" charset="0"/>
              </a:rPr>
              <a:t>ix</a:t>
            </a:r>
            <a:r>
              <a:rPr lang="nb-NO" sz="1800" b="0" i="0" dirty="0">
                <a:solidFill>
                  <a:srgbClr val="000000"/>
                </a:solidFill>
                <a:effectLst/>
                <a:latin typeface="Calibri" panose="020F0502020204030204" pitchFamily="34" charset="0"/>
              </a:rPr>
              <a:t>. Dersom scoringen er vedvarende høy, skal pasienten vurderes av en spesialist. </a:t>
            </a:r>
            <a:endParaRPr lang="nb-NO"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11</a:t>
            </a:fld>
            <a:endParaRPr lang="nn-NO"/>
          </a:p>
        </p:txBody>
      </p:sp>
    </p:spTree>
    <p:extLst>
      <p:ext uri="{BB962C8B-B14F-4D97-AF65-F5344CB8AC3E}">
        <p14:creationId xmlns:p14="http://schemas.microsoft.com/office/powerpoint/2010/main" val="193844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10000"/>
          </a:bodyPr>
          <a:lstStyle/>
          <a:p>
            <a:pPr algn="l" rtl="0" fontAlgn="base"/>
            <a:r>
              <a:rPr lang="nb-NO" sz="1800" b="0" i="0" dirty="0">
                <a:solidFill>
                  <a:srgbClr val="000000"/>
                </a:solidFill>
                <a:effectLst/>
                <a:latin typeface="Calibri" panose="020F0502020204030204" pitchFamily="34" charset="0"/>
              </a:rPr>
              <a:t>Behandlende lege bør sikre at screeningen gjennomføres, men selve gjennomføringen kan delegeres til annet helsepersonell. Siden tuberkulosebehandling er ulikt organisert ulike steder i landet, vil det variere hvem som er best egnet til dette. Det kan f.eks. være en sykepleier på sykehusavdelingen, TB-koordinator eller en sykepleier i kommunen. </a:t>
            </a:r>
          </a:p>
          <a:p>
            <a:pPr algn="l" rtl="0" fontAlgn="base"/>
            <a:endParaRPr lang="nb-NO" sz="1800" b="0" i="0" dirty="0">
              <a:solidFill>
                <a:srgbClr val="000000"/>
              </a:solidFill>
              <a:effectLst/>
              <a:latin typeface="Calibri" panose="020F050202020403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nb-NO" sz="1800" b="0" i="0" dirty="0">
                <a:solidFill>
                  <a:srgbClr val="000000"/>
                </a:solidFill>
                <a:effectLst/>
                <a:latin typeface="Calibri" panose="020F0502020204030204" pitchFamily="34" charset="0"/>
              </a:rPr>
              <a:t>Man bør tenke på at det skal være en som har tillit hos pasienten. I praksis gjennomføres screeningen ved at helsearbeideren stiller pasienten spørsmålene og fyller ut skjemaet.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nb-NO" sz="1800" b="0" i="0" dirty="0">
              <a:solidFill>
                <a:srgbClr val="000000"/>
              </a:solidFill>
              <a:effectLst/>
              <a:latin typeface="Calibri" panose="020F050202020403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nb-NO" sz="1800" b="0" i="0" dirty="0">
                <a:solidFill>
                  <a:srgbClr val="000000"/>
                </a:solidFill>
                <a:effectLst/>
                <a:latin typeface="Calibri" panose="020F0502020204030204" pitchFamily="34" charset="0"/>
              </a:rPr>
              <a:t>Det er viktig å forklare pasienten hvorfor screeningen gjøres, og at man «normaliserer» den. Dette kan gjøres ved å fortelle at spørsmålene stilles rutinemessig til alle pasienter, og at hensikten er å finne ut hvordan de har det gjennom behandlingsperioden, og hva slags oppfølging de ev. trenger.  </a:t>
            </a:r>
            <a:endParaRPr lang="nb-NO" sz="1800" b="0" i="0" dirty="0">
              <a:solidFill>
                <a:srgbClr val="000000"/>
              </a:solidFill>
              <a:effectLst/>
              <a:latin typeface="Segoe UI" panose="020B0502040204020203" pitchFamily="34" charset="0"/>
            </a:endParaRPr>
          </a:p>
          <a:p>
            <a:pPr algn="l" rtl="0" fontAlgn="base"/>
            <a:endParaRPr lang="nb-NO" sz="1800" b="0" i="0" dirty="0">
              <a:solidFill>
                <a:srgbClr val="000000"/>
              </a:solidFill>
              <a:effectLst/>
              <a:latin typeface="Calibri" panose="020F0502020204030204" pitchFamily="34" charset="0"/>
            </a:endParaRPr>
          </a:p>
          <a:p>
            <a:pPr algn="l" rtl="0" fontAlgn="base"/>
            <a:r>
              <a:rPr lang="nb-NO" sz="1800" b="0" i="0" dirty="0">
                <a:solidFill>
                  <a:srgbClr val="000000"/>
                </a:solidFill>
                <a:effectLst/>
                <a:latin typeface="Calibri" panose="020F0502020204030204" pitchFamily="34" charset="0"/>
              </a:rPr>
              <a:t>For pasienter som har behov for psykososial oppfølging, skal dette inngå i behandlingsplanen. </a:t>
            </a:r>
            <a:endParaRPr lang="nb-NO" b="0" i="0" dirty="0">
              <a:solidFill>
                <a:srgbClr val="000000"/>
              </a:solidFill>
              <a:effectLst/>
              <a:latin typeface="Segoe UI" panose="020B0502040204020203" pitchFamily="34" charset="0"/>
            </a:endParaRPr>
          </a:p>
          <a:p>
            <a:endParaRPr lang="nb-NO"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12</a:t>
            </a:fld>
            <a:endParaRPr lang="nn-NO"/>
          </a:p>
        </p:txBody>
      </p:sp>
    </p:spTree>
    <p:extLst>
      <p:ext uri="{BB962C8B-B14F-4D97-AF65-F5344CB8AC3E}">
        <p14:creationId xmlns:p14="http://schemas.microsoft.com/office/powerpoint/2010/main" val="149042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kontaktinfo og lenker som er aktuelle i forbindelse med psykososial oppfølging.</a:t>
            </a:r>
          </a:p>
        </p:txBody>
      </p:sp>
      <p:sp>
        <p:nvSpPr>
          <p:cNvPr id="4" name="Plassholder for lysbildenummer 3"/>
          <p:cNvSpPr>
            <a:spLocks noGrp="1"/>
          </p:cNvSpPr>
          <p:nvPr>
            <p:ph type="sldNum" sz="quarter" idx="5"/>
          </p:nvPr>
        </p:nvSpPr>
        <p:spPr/>
        <p:txBody>
          <a:bodyPr/>
          <a:lstStyle/>
          <a:p>
            <a:fld id="{3A7FB201-6593-4AE2-A8E8-1D7DEA40F473}" type="slidenum">
              <a:rPr lang="nn-NO" smtClean="0"/>
              <a:pPr/>
              <a:t>14</a:t>
            </a:fld>
            <a:endParaRPr lang="nn-NO"/>
          </a:p>
        </p:txBody>
      </p:sp>
    </p:spTree>
    <p:extLst>
      <p:ext uri="{BB962C8B-B14F-4D97-AF65-F5344CB8AC3E}">
        <p14:creationId xmlns:p14="http://schemas.microsoft.com/office/powerpoint/2010/main" val="22188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a:extLst>
              <a:ext uri="{FF2B5EF4-FFF2-40B4-BE49-F238E27FC236}">
                <a16:creationId xmlns:a16="http://schemas.microsoft.com/office/drawing/2014/main" id="{747FC3AA-1584-31A8-18A3-4AF16D793147}"/>
              </a:ext>
            </a:extLst>
          </p:cNvPr>
          <p:cNvSpPr>
            <a:spLocks noGrp="1"/>
          </p:cNvSpPr>
          <p:nvPr>
            <p:ph type="body" idx="1"/>
          </p:nvPr>
        </p:nvSpPr>
        <p:spPr/>
        <p:txBody>
          <a:bodyPr>
            <a:normAutofit fontScale="92500" lnSpcReduction="20000"/>
          </a:bodyPr>
          <a:lstStyle/>
          <a:p>
            <a:r>
              <a:rPr lang="nb-NO" sz="1800" b="0" i="0" dirty="0">
                <a:solidFill>
                  <a:srgbClr val="000000"/>
                </a:solidFill>
                <a:effectLst/>
                <a:latin typeface="Calibri" panose="020F0502020204030204" pitchFamily="34" charset="0"/>
              </a:rPr>
              <a:t>Tuberkulosesykdom og -behandling er krevende å gå igjennom, også psykisk og sosialt. En alvorlig sykdomsdiagnose er en kritisk livshendelse, og dette er noe alle mennesker reagerer på. Måten en kritisk livshendelse blir håndtert på er ofte mer avgjørende enn hendelsen selv for om personen får skadelige ettervirkninger. </a:t>
            </a:r>
          </a:p>
          <a:p>
            <a:endParaRPr lang="nb-NO" sz="1800" b="0" i="0" dirty="0">
              <a:solidFill>
                <a:srgbClr val="000000"/>
              </a:solidFill>
              <a:effectLst/>
              <a:latin typeface="Calibri" panose="020F0502020204030204" pitchFamily="34" charset="0"/>
            </a:endParaRPr>
          </a:p>
          <a:p>
            <a:r>
              <a:rPr lang="nb-NO" sz="1800" b="0" i="0" dirty="0">
                <a:solidFill>
                  <a:srgbClr val="000000"/>
                </a:solidFill>
                <a:effectLst/>
                <a:latin typeface="Calibri" panose="020F0502020204030204" pitchFamily="34" charset="0"/>
              </a:rPr>
              <a:t>Fordi det er prognostisk viktig å få tidlig hjelp, og man vet at psykososial støtte øker behandlingsgjennomføring og reduserer skadelige </a:t>
            </a:r>
            <a:r>
              <a:rPr lang="nb-NO" sz="1800" b="0" i="0" dirty="0" err="1">
                <a:solidFill>
                  <a:srgbClr val="000000"/>
                </a:solidFill>
                <a:effectLst/>
                <a:latin typeface="Calibri" panose="020F0502020204030204" pitchFamily="34" charset="0"/>
              </a:rPr>
              <a:t>ettervirkninger</a:t>
            </a:r>
            <a:r>
              <a:rPr lang="nb-NO" sz="1800" b="0" i="0" baseline="30000" dirty="0" err="1">
                <a:solidFill>
                  <a:srgbClr val="000000"/>
                </a:solidFill>
                <a:effectLst/>
                <a:latin typeface="Calibri" panose="020F0502020204030204" pitchFamily="34" charset="0"/>
              </a:rPr>
              <a:t>iii</a:t>
            </a:r>
            <a:r>
              <a:rPr lang="nb-NO" sz="1800" b="0" i="0" dirty="0">
                <a:solidFill>
                  <a:srgbClr val="000000"/>
                </a:solidFill>
                <a:effectLst/>
                <a:latin typeface="Calibri" panose="020F0502020204030204" pitchFamily="34" charset="0"/>
              </a:rPr>
              <a:t>, er det viktig at pasienter får god støtte gjennom behandlingsperioden. Oppfølging er også i tråd med en personsentrert og rettighetsbasert tilnærming. Både Verdens helseorganisasjon (WHO) og Den internasjonale unionen for bekjempelse av tuberkulose og andre lungesykdommer (Unionen) understeker at psykososial støtte</a:t>
            </a:r>
            <a:r>
              <a:rPr lang="nb-NO" sz="1800" b="0" i="0" baseline="30000" dirty="0">
                <a:solidFill>
                  <a:srgbClr val="000000"/>
                </a:solidFill>
                <a:effectLst/>
                <a:latin typeface="Calibri" panose="020F0502020204030204" pitchFamily="34" charset="0"/>
              </a:rPr>
              <a:t> </a:t>
            </a:r>
            <a:r>
              <a:rPr lang="nb-NO" sz="1800" b="0" i="0" dirty="0">
                <a:solidFill>
                  <a:srgbClr val="000000"/>
                </a:solidFill>
                <a:effectLst/>
                <a:latin typeface="Calibri" panose="020F0502020204030204" pitchFamily="34" charset="0"/>
              </a:rPr>
              <a:t>må betraktes som en integrert del av </a:t>
            </a:r>
            <a:r>
              <a:rPr lang="nb-NO" sz="1800" b="0" i="0" dirty="0" err="1">
                <a:solidFill>
                  <a:srgbClr val="000000"/>
                </a:solidFill>
                <a:effectLst/>
                <a:latin typeface="Calibri" panose="020F0502020204030204" pitchFamily="34" charset="0"/>
              </a:rPr>
              <a:t>tuberkulosebehandlingen</a:t>
            </a:r>
            <a:r>
              <a:rPr lang="nb-NO" sz="1800" b="0" i="0" baseline="30000" dirty="0" err="1">
                <a:solidFill>
                  <a:srgbClr val="000000"/>
                </a:solidFill>
                <a:effectLst/>
                <a:latin typeface="Calibri" panose="020F0502020204030204" pitchFamily="34" charset="0"/>
              </a:rPr>
              <a:t>iii</a:t>
            </a:r>
            <a:r>
              <a:rPr lang="nb-NO" sz="1800" b="0" i="0" dirty="0">
                <a:solidFill>
                  <a:srgbClr val="000000"/>
                </a:solidFill>
                <a:effectLst/>
                <a:latin typeface="Calibri" panose="020F0502020204030204" pitchFamily="34" charset="0"/>
              </a:rPr>
              <a:t>.  </a:t>
            </a:r>
          </a:p>
          <a:p>
            <a:endParaRPr lang="nb-NO" sz="1800" b="0" i="0" dirty="0">
              <a:solidFill>
                <a:srgbClr val="000000"/>
              </a:solidFill>
              <a:effectLst/>
              <a:latin typeface="Calibri" panose="020F050202020403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nb-NO" sz="1200" dirty="0"/>
              <a:t>Det er også relevant at psykososiale problemer skaper motstand hos pasienter mot behandling, og dermed gjør arbeidet til helsepersonell vanskeligere.</a:t>
            </a:r>
          </a:p>
          <a:p>
            <a:endParaRPr lang="nb-N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pPr marL="0" indent="0">
              <a:lnSpc>
                <a:spcPts val="2700"/>
              </a:lnSpc>
              <a:spcAft>
                <a:spcPts val="1200"/>
              </a:spcAft>
              <a:buFont typeface="Arial" panose="020B0604020202020204" pitchFamily="34" charset="0"/>
              <a:buNone/>
            </a:pPr>
            <a:r>
              <a:rPr lang="nb-NO" sz="1200" dirty="0"/>
              <a:t>Det er noen utfordringer knyttet til oppfølging av psykisk helse for tuberkulosepasienter: </a:t>
            </a:r>
          </a:p>
          <a:p>
            <a:pPr marL="0" indent="0">
              <a:lnSpc>
                <a:spcPts val="2700"/>
              </a:lnSpc>
              <a:spcAft>
                <a:spcPts val="1200"/>
              </a:spcAft>
              <a:buFont typeface="Arial" panose="020B0604020202020204" pitchFamily="34" charset="0"/>
              <a:buNone/>
            </a:pPr>
            <a:endParaRPr lang="nb-NO" sz="1200" dirty="0"/>
          </a:p>
          <a:p>
            <a:pPr marL="0" indent="0">
              <a:lnSpc>
                <a:spcPts val="2700"/>
              </a:lnSpc>
              <a:spcAft>
                <a:spcPts val="1200"/>
              </a:spcAft>
              <a:buFont typeface="Arial" panose="020B0604020202020204" pitchFamily="34" charset="0"/>
              <a:buNone/>
            </a:pPr>
            <a:r>
              <a:rPr lang="nb-NO" sz="1200" dirty="0"/>
              <a:t>Mange av symptomene på tuberkulose og psykiske lidelser overlapper, og blir derfor ofte underdiagnostisert eller sett på som ‘bare’ en normal reaksjon på situasjonsbetinget stress.  </a:t>
            </a:r>
            <a:br>
              <a:rPr lang="nb-NO" sz="1200" dirty="0"/>
            </a:br>
            <a:endParaRPr lang="nb-NO" sz="1200" dirty="0"/>
          </a:p>
          <a:p>
            <a:pPr marL="0" indent="0">
              <a:lnSpc>
                <a:spcPts val="2700"/>
              </a:lnSpc>
              <a:spcAft>
                <a:spcPts val="1200"/>
              </a:spcAft>
              <a:buFont typeface="Arial" panose="020B0604020202020204" pitchFamily="34" charset="0"/>
              <a:buNone/>
            </a:pPr>
            <a:r>
              <a:rPr lang="nb-NO" sz="1200" dirty="0"/>
              <a:t>Det er også sånn at oppfølging av psykisk helse vanligvis ikke anses som en kjerneoppgave i behandlingen av somatisk sykdom.</a:t>
            </a:r>
          </a:p>
          <a:p>
            <a:pPr marL="0" indent="0">
              <a:lnSpc>
                <a:spcPts val="2600"/>
              </a:lnSpc>
              <a:spcAft>
                <a:spcPts val="1200"/>
              </a:spcAft>
              <a:buFont typeface="Arial" panose="020B0604020202020204" pitchFamily="34" charset="0"/>
              <a:buNone/>
            </a:pPr>
            <a:br>
              <a:rPr lang="nb-NO" sz="1200" dirty="0"/>
            </a:br>
            <a:r>
              <a:rPr lang="nb-NO" sz="1200" dirty="0"/>
              <a:t>Også noen spesielle forhold knyttet til pasientgruppa, f.eks. språkproblemer, tilgang til tolk og at pasientene er i en vanskelig livssituasjon, kan skape utfordringer for den psykososiale oppfølgingen.</a:t>
            </a:r>
          </a:p>
          <a:p>
            <a:pPr>
              <a:lnSpc>
                <a:spcPts val="2600"/>
              </a:lnSpc>
            </a:pPr>
            <a:endParaRPr lang="nb-NO" sz="1200" dirty="0">
              <a:highlight>
                <a:srgbClr val="FFFF00"/>
              </a:highlight>
            </a:endParaRPr>
          </a:p>
          <a:p>
            <a:endParaRPr lang="nb-NO"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3</a:t>
            </a:fld>
            <a:endParaRPr lang="nn-NO"/>
          </a:p>
        </p:txBody>
      </p:sp>
    </p:spTree>
    <p:extLst>
      <p:ext uri="{BB962C8B-B14F-4D97-AF65-F5344CB8AC3E}">
        <p14:creationId xmlns:p14="http://schemas.microsoft.com/office/powerpoint/2010/main" val="127589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800" b="0" i="0" dirty="0">
                <a:solidFill>
                  <a:srgbClr val="000000"/>
                </a:solidFill>
                <a:effectLst/>
                <a:latin typeface="Calibri" panose="020F0502020204030204" pitchFamily="34" charset="0"/>
              </a:rPr>
              <a:t>Mange tuberkulosepasienter opplever psykiske vansker, særlig depresjon og </a:t>
            </a:r>
            <a:r>
              <a:rPr lang="nb-NO" sz="1800" b="0" i="0" dirty="0" err="1">
                <a:solidFill>
                  <a:srgbClr val="000000"/>
                </a:solidFill>
                <a:effectLst/>
                <a:latin typeface="Calibri" panose="020F0502020204030204" pitchFamily="34" charset="0"/>
              </a:rPr>
              <a:t>angst</a:t>
            </a:r>
            <a:r>
              <a:rPr lang="nb-NO" sz="1800" b="0" i="0" baseline="30000" dirty="0" err="1">
                <a:solidFill>
                  <a:srgbClr val="000000"/>
                </a:solidFill>
                <a:effectLst/>
                <a:latin typeface="Calibri" panose="020F0502020204030204" pitchFamily="34" charset="0"/>
              </a:rPr>
              <a:t>iv</a:t>
            </a:r>
            <a:r>
              <a:rPr lang="nb-NO" sz="1800" b="0" i="0" dirty="0">
                <a:solidFill>
                  <a:srgbClr val="000000"/>
                </a:solidFill>
                <a:effectLst/>
                <a:latin typeface="Calibri" panose="020F0502020204030204" pitchFamily="34" charset="0"/>
              </a:rPr>
              <a:t>. Dette har både sosiale og biologiske årsaker, som dere ser på lysbildet her.</a:t>
            </a:r>
          </a:p>
          <a:p>
            <a:endParaRPr lang="nb-NO" sz="1800" b="0" i="0" dirty="0">
              <a:solidFill>
                <a:srgbClr val="000000"/>
              </a:solidFill>
              <a:effectLst/>
              <a:latin typeface="Calibri" panose="020F0502020204030204" pitchFamily="34" charset="0"/>
            </a:endParaRPr>
          </a:p>
          <a:p>
            <a:r>
              <a:rPr lang="nb-NO" sz="1200" b="0" dirty="0"/>
              <a:t>Viktige sosiale faktorer er</a:t>
            </a:r>
          </a:p>
          <a:p>
            <a:endParaRPr lang="nb-NO" sz="1200" b="1" dirty="0"/>
          </a:p>
          <a:p>
            <a:pPr marL="285750" indent="-285750">
              <a:spcAft>
                <a:spcPts val="200"/>
              </a:spcAft>
              <a:buFont typeface="Arial" panose="020B0604020202020204" pitchFamily="34" charset="0"/>
              <a:buChar char="•"/>
            </a:pPr>
            <a:r>
              <a:rPr lang="nb-NO" sz="1200" dirty="0"/>
              <a:t>Redsel knyttet til å få en alvorlig diagnose</a:t>
            </a:r>
          </a:p>
          <a:p>
            <a:pPr marL="285750" indent="-285750">
              <a:spcAft>
                <a:spcPts val="200"/>
              </a:spcAft>
              <a:buFont typeface="Arial" panose="020B0604020202020204" pitchFamily="34" charset="0"/>
              <a:buChar char="•"/>
            </a:pPr>
            <a:r>
              <a:rPr lang="nb-NO" sz="1200" dirty="0"/>
              <a:t>Fattigdom</a:t>
            </a:r>
          </a:p>
          <a:p>
            <a:pPr marL="285750" indent="-285750">
              <a:spcAft>
                <a:spcPts val="200"/>
              </a:spcAft>
              <a:buFont typeface="Arial" panose="020B0604020202020204" pitchFamily="34" charset="0"/>
              <a:buChar char="•"/>
            </a:pPr>
            <a:r>
              <a:rPr lang="nb-NO" sz="1200" dirty="0"/>
              <a:t>Stigma</a:t>
            </a:r>
          </a:p>
          <a:p>
            <a:pPr marL="285750" indent="-285750">
              <a:spcAft>
                <a:spcPts val="200"/>
              </a:spcAft>
              <a:buFont typeface="Arial" panose="020B0604020202020204" pitchFamily="34" charset="0"/>
              <a:buChar char="•"/>
            </a:pPr>
            <a:r>
              <a:rPr lang="nb-NO" sz="1200" dirty="0"/>
              <a:t>Sosial isolasjon</a:t>
            </a:r>
          </a:p>
          <a:p>
            <a:pPr marL="0" indent="0">
              <a:spcAft>
                <a:spcPts val="200"/>
              </a:spcAft>
              <a:buFont typeface="Arial" panose="020B0604020202020204" pitchFamily="34" charset="0"/>
              <a:buNone/>
            </a:pPr>
            <a:endParaRPr lang="nb-NO" sz="1200" dirty="0"/>
          </a:p>
          <a:p>
            <a:pPr marL="0" indent="0">
              <a:spcAft>
                <a:spcPts val="200"/>
              </a:spcAft>
              <a:buFont typeface="Arial" panose="020B0604020202020204" pitchFamily="34" charset="0"/>
              <a:buNone/>
            </a:pPr>
            <a:r>
              <a:rPr lang="nb-NO" sz="1200" dirty="0"/>
              <a:t>Biologiske faktorer er blant annet knyttet til: </a:t>
            </a:r>
          </a:p>
          <a:p>
            <a:pPr marL="0" indent="0">
              <a:spcAft>
                <a:spcPts val="200"/>
              </a:spcAft>
              <a:buFont typeface="Arial" panose="020B0604020202020204" pitchFamily="34" charset="0"/>
              <a:buNone/>
            </a:pPr>
            <a:endParaRPr lang="nb-NO" sz="1200" dirty="0"/>
          </a:p>
          <a:p>
            <a:pPr marL="285750" indent="-285750">
              <a:spcAft>
                <a:spcPts val="200"/>
              </a:spcAft>
              <a:buFont typeface="Arial" panose="020B0604020202020204" pitchFamily="34" charset="0"/>
              <a:buChar char="•"/>
            </a:pPr>
            <a:r>
              <a:rPr lang="en-GB" sz="1200" dirty="0" err="1"/>
              <a:t>Immun</a:t>
            </a:r>
            <a:r>
              <a:rPr lang="nb-NO" sz="1200" dirty="0"/>
              <a:t>-inflammatorisk aktivering </a:t>
            </a:r>
            <a:r>
              <a:rPr lang="en-GB" sz="1200" dirty="0"/>
              <a:t> </a:t>
            </a:r>
            <a:endParaRPr lang="nb-NO" sz="1200" dirty="0"/>
          </a:p>
          <a:p>
            <a:pPr marL="285750" indent="-285750">
              <a:spcAft>
                <a:spcPts val="200"/>
              </a:spcAft>
              <a:buFont typeface="Arial" panose="020B0604020202020204" pitchFamily="34" charset="0"/>
              <a:buChar char="•"/>
            </a:pPr>
            <a:r>
              <a:rPr lang="nb-NO" sz="1200" dirty="0"/>
              <a:t>Nevroendokrine regulatorer </a:t>
            </a:r>
            <a:endParaRPr lang="en-GB" sz="1200" dirty="0"/>
          </a:p>
          <a:p>
            <a:pPr marL="285750" indent="-285750">
              <a:spcAft>
                <a:spcPts val="200"/>
              </a:spcAft>
              <a:buFont typeface="Arial" panose="020B0604020202020204" pitchFamily="34" charset="0"/>
              <a:buChar char="•"/>
            </a:pPr>
            <a:r>
              <a:rPr lang="nb-NO" sz="1200" dirty="0"/>
              <a:t>Hjernemekanismer </a:t>
            </a:r>
          </a:p>
          <a:p>
            <a:pPr marL="0" indent="0">
              <a:spcAft>
                <a:spcPts val="200"/>
              </a:spcAft>
              <a:buFont typeface="Arial" panose="020B0604020202020204" pitchFamily="34" charset="0"/>
              <a:buNone/>
            </a:pPr>
            <a:endParaRPr lang="nb-NO" sz="1200" dirty="0"/>
          </a:p>
          <a:p>
            <a:endParaRPr lang="nb-NO"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4</a:t>
            </a:fld>
            <a:endParaRPr lang="nn-NO"/>
          </a:p>
        </p:txBody>
      </p:sp>
    </p:spTree>
    <p:extLst>
      <p:ext uri="{BB962C8B-B14F-4D97-AF65-F5344CB8AC3E}">
        <p14:creationId xmlns:p14="http://schemas.microsoft.com/office/powerpoint/2010/main" val="88976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lnSpc>
                <a:spcPts val="2400"/>
              </a:lnSpc>
              <a:spcAft>
                <a:spcPts val="1200"/>
              </a:spcAft>
            </a:pPr>
            <a:r>
              <a:rPr lang="nb-NO" sz="1200" b="0" i="0" dirty="0">
                <a:solidFill>
                  <a:srgbClr val="000000"/>
                </a:solidFill>
                <a:effectLst/>
                <a:latin typeface="Calibri" panose="020F0502020204030204" pitchFamily="34" charset="0"/>
              </a:rPr>
              <a:t>Depresjon hos tuberkulosepasienter kan skyldes flere ting, som ofte virker sammen: biologiske faktorer, bivirkninger av medisiner og samtidige sosiale belastninger. Risikoen for å utvikle en klinisk depresjon øker når alvorlighetsgraden av sykdommen øker. Årsakssammenhengen går også motsatt vei: personer med depresjon har en høyere risiko for å utvikle tuberkulose. Tuberkulose–depresjon betegnes derfor som en </a:t>
            </a:r>
            <a:r>
              <a:rPr lang="nb-NO" sz="1200" b="0" i="0" dirty="0" err="1">
                <a:solidFill>
                  <a:srgbClr val="000000"/>
                </a:solidFill>
                <a:effectLst/>
                <a:latin typeface="Calibri" panose="020F0502020204030204" pitchFamily="34" charset="0"/>
              </a:rPr>
              <a:t>syndemi</a:t>
            </a:r>
            <a:r>
              <a:rPr lang="nb-NO" sz="1200" b="0" i="0" dirty="0">
                <a:solidFill>
                  <a:srgbClr val="000000"/>
                </a:solidFill>
                <a:effectLst/>
                <a:latin typeface="Calibri" panose="020F0502020204030204" pitchFamily="34" charset="0"/>
              </a:rPr>
              <a:t>, det vil si at to eller flere forhold virker synergistisk og øker </a:t>
            </a:r>
            <a:r>
              <a:rPr lang="nb-NO" sz="1200" b="0" i="0" dirty="0" err="1">
                <a:solidFill>
                  <a:srgbClr val="000000"/>
                </a:solidFill>
                <a:effectLst/>
                <a:latin typeface="Calibri" panose="020F0502020204030204" pitchFamily="34" charset="0"/>
              </a:rPr>
              <a:t>sykdomsbyrden</a:t>
            </a:r>
            <a:r>
              <a:rPr lang="nb-NO" sz="1200" b="0" i="0" baseline="30000" dirty="0" err="1">
                <a:solidFill>
                  <a:srgbClr val="000000"/>
                </a:solidFill>
                <a:effectLst/>
                <a:latin typeface="Calibri" panose="020F0502020204030204" pitchFamily="34" charset="0"/>
              </a:rPr>
              <a:t>vii</a:t>
            </a:r>
            <a:r>
              <a:rPr lang="nb-NO" sz="1200" b="0" i="0" baseline="30000" dirty="0">
                <a:solidFill>
                  <a:srgbClr val="000000"/>
                </a:solidFill>
                <a:effectLst/>
                <a:latin typeface="Calibri" panose="020F0502020204030204" pitchFamily="34" charset="0"/>
              </a:rPr>
              <a:t>.  </a:t>
            </a:r>
            <a:r>
              <a:rPr lang="nb-NO" sz="1200" b="0" i="0" baseline="0" dirty="0">
                <a:solidFill>
                  <a:srgbClr val="000000"/>
                </a:solidFill>
                <a:effectLst/>
                <a:latin typeface="Calibri" panose="020F0502020204030204" pitchFamily="34" charset="0"/>
              </a:rPr>
              <a:t>Lysbildet viser hvilke faktorer som spiller inn.</a:t>
            </a:r>
            <a:endParaRPr lang="nb-NO" baseline="0"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5</a:t>
            </a:fld>
            <a:endParaRPr lang="nn-NO"/>
          </a:p>
        </p:txBody>
      </p:sp>
    </p:spTree>
    <p:extLst>
      <p:ext uri="{BB962C8B-B14F-4D97-AF65-F5344CB8AC3E}">
        <p14:creationId xmlns:p14="http://schemas.microsoft.com/office/powerpoint/2010/main" val="110966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lnSpc>
                <a:spcPts val="2800"/>
              </a:lnSpc>
              <a:spcAft>
                <a:spcPts val="1200"/>
              </a:spcAft>
            </a:pPr>
            <a:r>
              <a:rPr lang="nb-NO" sz="1200" dirty="0">
                <a:solidFill>
                  <a:schemeClr val="tx1"/>
                </a:solidFill>
              </a:rPr>
              <a:t>Det å få tuberkulose er for veldig mange en kritisk livshendelse. Kritiske livshendelser har potensial til å destabilisere mennesker, og i en slik situasjon kreves det en omfattende grad av psykologisk tilpasning for å opprettholde balansen i mental tilstand og samhandling med andre. Ressurser i omgivelsene er svært viktig i denne prosessen. Derfor er det viktige at pasienten får god, psykososial oppfølging. </a:t>
            </a:r>
          </a:p>
          <a:p>
            <a:endParaRPr lang="nb-NO"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6</a:t>
            </a:fld>
            <a:endParaRPr lang="nn-NO"/>
          </a:p>
        </p:txBody>
      </p:sp>
    </p:spTree>
    <p:extLst>
      <p:ext uri="{BB962C8B-B14F-4D97-AF65-F5344CB8AC3E}">
        <p14:creationId xmlns:p14="http://schemas.microsoft.com/office/powerpoint/2010/main" val="178226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800" b="0" i="0" dirty="0">
                <a:solidFill>
                  <a:srgbClr val="000000"/>
                </a:solidFill>
                <a:effectLst/>
                <a:latin typeface="Calibri" panose="020F0502020204030204" pitchFamily="34" charset="0"/>
              </a:rPr>
              <a:t>Det å være isolert er en veldig krevende situasjon. Isolasjon er en inngripende frihetsberøvelse, og det kan oppleves traumatisk, fordi man mister selvbestemmelsen i tilværelsen og den beskyttelsen som tilknytning til andre mennesker gir. Det å miste tilknytningen til andre påvirker får raskt konsekvenser for psykisk helse, og det påvirker også somatisk helse. Siden helsevesenet pålegger pasienter isolasjon, følger det et stort ansvar for å avhjelpe situasjonen. Det kan synes som om det ikke alltid er høy nok bevissthet om dette i helsevesenet, sammenlignet med i andre institusjoner der mennesker isoleres, f.eks. i fengsler.  </a:t>
            </a:r>
            <a:endParaRPr lang="nb-NO"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7</a:t>
            </a:fld>
            <a:endParaRPr lang="nn-NO"/>
          </a:p>
        </p:txBody>
      </p:sp>
    </p:spTree>
    <p:extLst>
      <p:ext uri="{BB962C8B-B14F-4D97-AF65-F5344CB8AC3E}">
        <p14:creationId xmlns:p14="http://schemas.microsoft.com/office/powerpoint/2010/main" val="327541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a:extLst>
              <a:ext uri="{FF2B5EF4-FFF2-40B4-BE49-F238E27FC236}">
                <a16:creationId xmlns:a16="http://schemas.microsoft.com/office/drawing/2014/main" id="{ED78DD75-537D-3F7E-4F22-C8D03578E865}"/>
              </a:ext>
            </a:extLst>
          </p:cNvPr>
          <p:cNvSpPr>
            <a:spLocks noGrp="1"/>
          </p:cNvSpPr>
          <p:nvPr>
            <p:ph type="body" idx="1"/>
          </p:nvPr>
        </p:nvSpPr>
        <p:spPr/>
        <p:txBody>
          <a:bodyPr/>
          <a:lstStyle/>
          <a:p>
            <a:r>
              <a:rPr lang="nb-NO" sz="1200" b="0" i="0" dirty="0">
                <a:solidFill>
                  <a:srgbClr val="000000"/>
                </a:solidFill>
                <a:effectLst/>
                <a:latin typeface="Calibri" panose="020F0502020204030204" pitchFamily="34" charset="0"/>
              </a:rPr>
              <a:t>På bakgrunn av dette bør man tilrettelegge for følgende mens pasienten er isolert:  </a:t>
            </a:r>
          </a:p>
          <a:p>
            <a:endParaRPr lang="nb-NO" sz="1200" b="0" i="0" dirty="0">
              <a:solidFill>
                <a:srgbClr val="000000"/>
              </a:solidFill>
              <a:effectLst/>
              <a:latin typeface="Calibri" panose="020F0502020204030204" pitchFamily="34" charset="0"/>
            </a:endParaRPr>
          </a:p>
          <a:p>
            <a:pPr marL="285750" lvl="0" indent="-285750">
              <a:spcAft>
                <a:spcPts val="800"/>
              </a:spcAft>
              <a:buFont typeface="Arial" panose="020B0604020202020204" pitchFamily="34" charset="0"/>
              <a:buChar char="•"/>
            </a:pPr>
            <a:r>
              <a:rPr lang="nb-NO" dirty="0"/>
              <a:t>Tilbud om jevnlige samtaler og aktiviteter</a:t>
            </a:r>
          </a:p>
          <a:p>
            <a:pPr marL="285750" lvl="0" indent="-285750">
              <a:spcAft>
                <a:spcPts val="800"/>
              </a:spcAft>
              <a:buFont typeface="Arial" panose="020B0604020202020204" pitchFamily="34" charset="0"/>
              <a:buChar char="•"/>
            </a:pPr>
            <a:r>
              <a:rPr lang="nb-NO" dirty="0"/>
              <a:t>Mulighet til å gå ut i frisk luft </a:t>
            </a:r>
          </a:p>
          <a:p>
            <a:pPr marL="285750" lvl="0" indent="-285750">
              <a:spcAft>
                <a:spcPts val="800"/>
              </a:spcAft>
              <a:buFont typeface="Arial" panose="020B0604020202020204" pitchFamily="34" charset="0"/>
              <a:buChar char="•"/>
            </a:pPr>
            <a:r>
              <a:rPr lang="nb-NO" dirty="0"/>
              <a:t>Tilbud om kontakt med en likeperson </a:t>
            </a:r>
            <a:r>
              <a:rPr lang="nb-NO" dirty="0">
                <a:latin typeface="+mn-lt"/>
              </a:rPr>
              <a:t>(</a:t>
            </a:r>
            <a:r>
              <a:rPr lang="nb-NO" i="0" dirty="0">
                <a:effectLst/>
                <a:latin typeface="+mn-lt"/>
                <a:hlinkClick r:id="rId3" tooltip="tuberkulose@lhl.no">
                  <a:extLst>
                    <a:ext uri="{A12FA001-AC4F-418D-AE19-62706E023703}">
                      <ahyp:hlinkClr xmlns:ahyp="http://schemas.microsoft.com/office/drawing/2018/hyperlinkcolor" val="tx"/>
                    </a:ext>
                  </a:extLst>
                </a:hlinkClick>
              </a:rPr>
              <a:t>tuberkulose@lhli.no</a:t>
            </a:r>
            <a:r>
              <a:rPr lang="nb-NO" i="0" dirty="0">
                <a:effectLst/>
                <a:latin typeface="+mn-lt"/>
              </a:rPr>
              <a:t>)</a:t>
            </a:r>
            <a:endParaRPr lang="nb-NO" dirty="0">
              <a:latin typeface="+mn-lt"/>
            </a:endParaRPr>
          </a:p>
          <a:p>
            <a:pPr marL="285750" lvl="0" indent="-285750">
              <a:spcAft>
                <a:spcPts val="800"/>
              </a:spcAft>
              <a:buFont typeface="Arial" panose="020B0604020202020204" pitchFamily="34" charset="0"/>
              <a:buChar char="•"/>
            </a:pPr>
            <a:r>
              <a:rPr lang="nb-NO" dirty="0"/>
              <a:t>Tilbud om tilgang til nettbrett, TV og radio  </a:t>
            </a:r>
          </a:p>
          <a:p>
            <a:pPr marL="285750" lvl="0" indent="-285750">
              <a:spcAft>
                <a:spcPts val="800"/>
              </a:spcAft>
              <a:buFont typeface="Arial" panose="020B0604020202020204" pitchFamily="34" charset="0"/>
              <a:buChar char="•"/>
            </a:pPr>
            <a:r>
              <a:rPr lang="nb-NO" dirty="0"/>
              <a:t>Mulighet til å bevege seg og sitte bekvemt på isolatet</a:t>
            </a:r>
          </a:p>
          <a:p>
            <a:pPr marL="285750" lvl="0" indent="-285750">
              <a:spcAft>
                <a:spcPts val="800"/>
              </a:spcAft>
              <a:buFont typeface="Arial" panose="020B0604020202020204" pitchFamily="34" charset="0"/>
              <a:buChar char="•"/>
            </a:pPr>
            <a:r>
              <a:rPr lang="nb-NO" dirty="0"/>
              <a:t>Tilbud om manualer, treningssykkel eller annet for å stimulere til aktivitet på isolatrommet</a:t>
            </a:r>
          </a:p>
          <a:p>
            <a:pPr marL="285750" lvl="0" indent="-285750">
              <a:spcAft>
                <a:spcPts val="800"/>
              </a:spcAft>
              <a:buFont typeface="Arial" panose="020B0604020202020204" pitchFamily="34" charset="0"/>
              <a:buChar char="•"/>
            </a:pPr>
            <a:r>
              <a:rPr lang="nb-NO" dirty="0"/>
              <a:t>Henvisning til fysioterapi </a:t>
            </a:r>
          </a:p>
          <a:p>
            <a:pPr marL="285750" lvl="0" indent="-285750">
              <a:spcAft>
                <a:spcPts val="800"/>
              </a:spcAft>
              <a:buFont typeface="Arial" panose="020B0604020202020204" pitchFamily="34" charset="0"/>
              <a:buChar char="•"/>
            </a:pPr>
            <a:r>
              <a:rPr lang="nb-NO" dirty="0"/>
              <a:t>Tilbud om ønskekost. Hvis mulig, kjøleskap og mikrobølgeovn på rommet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ts val="2300"/>
              </a:lnSpc>
              <a:buFont typeface="Arial" panose="020B0604020202020204" pitchFamily="34" charset="0"/>
              <a:buNone/>
            </a:pPr>
            <a:r>
              <a:rPr lang="nb-NO" b="0" i="0" dirty="0">
                <a:solidFill>
                  <a:srgbClr val="000000"/>
                </a:solidFill>
                <a:effectLst/>
                <a:latin typeface="+mn-lt"/>
              </a:rPr>
              <a:t>Depresjon kan ha alvorlige følger, bl.a. </a:t>
            </a:r>
            <a:r>
              <a:rPr lang="nb-NO" b="0" i="0" dirty="0" err="1">
                <a:solidFill>
                  <a:srgbClr val="000000"/>
                </a:solidFill>
                <a:effectLst/>
                <a:latin typeface="+mn-lt"/>
              </a:rPr>
              <a:t>suicidalitet</a:t>
            </a:r>
            <a:r>
              <a:rPr lang="nb-NO" b="0" i="0" dirty="0">
                <a:solidFill>
                  <a:srgbClr val="000000"/>
                </a:solidFill>
                <a:effectLst/>
                <a:latin typeface="+mn-lt"/>
              </a:rPr>
              <a:t>, og tuberkulosepasienter bør derfor screenes for depresjon. </a:t>
            </a:r>
          </a:p>
          <a:p>
            <a:pPr marL="285750" indent="-285750">
              <a:lnSpc>
                <a:spcPts val="2300"/>
              </a:lnSpc>
              <a:buFont typeface="Arial" panose="020B0604020202020204" pitchFamily="34" charset="0"/>
              <a:buChar char="•"/>
            </a:pPr>
            <a:endParaRPr lang="nb-NO" b="0" i="0" dirty="0">
              <a:solidFill>
                <a:srgbClr val="000000"/>
              </a:solidFill>
              <a:effectLst/>
              <a:latin typeface="+mn-lt"/>
            </a:endParaRPr>
          </a:p>
          <a:p>
            <a:pPr marL="0" marR="0" lvl="0" indent="0" algn="l" defTabSz="457200" rtl="0" eaLnBrk="0" fontAlgn="base" latinLnBrk="0" hangingPunct="0">
              <a:lnSpc>
                <a:spcPts val="2300"/>
              </a:lnSpc>
              <a:spcBef>
                <a:spcPct val="30000"/>
              </a:spcBef>
              <a:spcAft>
                <a:spcPct val="0"/>
              </a:spcAft>
              <a:buClrTx/>
              <a:buSzTx/>
              <a:buFont typeface="Arial" panose="020B0604020202020204" pitchFamily="34" charset="0"/>
              <a:buNone/>
              <a:tabLst/>
              <a:defRPr/>
            </a:pPr>
            <a:r>
              <a:rPr lang="nb-NO" dirty="0">
                <a:solidFill>
                  <a:srgbClr val="000000"/>
                </a:solidFill>
                <a:latin typeface="+mn-lt"/>
              </a:rPr>
              <a:t>Screening kan gjøres ved </a:t>
            </a:r>
            <a:r>
              <a:rPr lang="nb-NO" b="0" i="0" dirty="0">
                <a:solidFill>
                  <a:srgbClr val="000000"/>
                </a:solidFill>
                <a:effectLst/>
                <a:latin typeface="+mn-lt"/>
              </a:rPr>
              <a:t>hjelp av et screeningskjema. Screeningskjemaer er ikke diagnostiske skjemaer, men gir grunnlag for å vurdere pasientens behov for psykososial oppfølging og ev. henvisning til psykisk helsehjelp.</a:t>
            </a:r>
            <a:br>
              <a:rPr lang="nb-NO" b="0" i="0" dirty="0">
                <a:solidFill>
                  <a:srgbClr val="000000"/>
                </a:solidFill>
                <a:effectLst/>
                <a:latin typeface="+mn-lt"/>
              </a:rPr>
            </a:br>
            <a:br>
              <a:rPr lang="nb-NO" b="0" i="0" dirty="0">
                <a:solidFill>
                  <a:srgbClr val="000000"/>
                </a:solidFill>
                <a:effectLst/>
                <a:latin typeface="+mn-lt"/>
              </a:rPr>
            </a:br>
            <a:r>
              <a:rPr lang="nb-NO" b="0" i="0" dirty="0">
                <a:solidFill>
                  <a:srgbClr val="000000"/>
                </a:solidFill>
                <a:effectLst/>
                <a:latin typeface="+mn-lt"/>
              </a:rPr>
              <a:t>Screeningskjemaet Hopkins Symptom </a:t>
            </a:r>
            <a:r>
              <a:rPr lang="nb-NO" b="0" i="0" dirty="0" err="1">
                <a:solidFill>
                  <a:srgbClr val="000000"/>
                </a:solidFill>
                <a:effectLst/>
                <a:latin typeface="+mn-lt"/>
              </a:rPr>
              <a:t>Check</a:t>
            </a:r>
            <a:r>
              <a:rPr lang="nb-NO" b="0" i="0" dirty="0">
                <a:solidFill>
                  <a:srgbClr val="000000"/>
                </a:solidFill>
                <a:effectLst/>
                <a:latin typeface="+mn-lt"/>
              </a:rPr>
              <a:t> List 10 (HSCL-10) kan benyttes. Skjemaet er enkelt, og vurderes som det beste å bruke hvis screeningen gjennomføres med tolk.</a:t>
            </a:r>
            <a:br>
              <a:rPr lang="nb-NO" dirty="0">
                <a:latin typeface="+mn-lt"/>
              </a:rPr>
            </a:br>
            <a:endParaRPr lang="nb-NO" dirty="0">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nb-NO" b="0" i="0" dirty="0">
                <a:solidFill>
                  <a:srgbClr val="000000"/>
                </a:solidFill>
                <a:effectLst/>
                <a:latin typeface="+mn-lt"/>
              </a:rPr>
              <a:t>Psykisk helsehjelp for </a:t>
            </a:r>
            <a:r>
              <a:rPr lang="nb-NO" dirty="0">
                <a:solidFill>
                  <a:srgbClr val="000000"/>
                </a:solidFill>
                <a:latin typeface="+mn-lt"/>
              </a:rPr>
              <a:t>pasienter med tuberkulose </a:t>
            </a:r>
            <a:r>
              <a:rPr lang="nb-NO" b="0" i="0" dirty="0">
                <a:solidFill>
                  <a:srgbClr val="000000"/>
                </a:solidFill>
                <a:effectLst/>
                <a:latin typeface="+mn-lt"/>
              </a:rPr>
              <a:t>vil være fokusert på å styrke pasientens ressurser og strategier for å mestre sykdommen.</a:t>
            </a:r>
          </a:p>
          <a:p>
            <a:endParaRPr lang="nb-NO" dirty="0"/>
          </a:p>
        </p:txBody>
      </p:sp>
      <p:sp>
        <p:nvSpPr>
          <p:cNvPr id="4" name="Plassholder for lysbildenummer 3"/>
          <p:cNvSpPr>
            <a:spLocks noGrp="1"/>
          </p:cNvSpPr>
          <p:nvPr>
            <p:ph type="sldNum" sz="quarter" idx="5"/>
          </p:nvPr>
        </p:nvSpPr>
        <p:spPr/>
        <p:txBody>
          <a:bodyPr/>
          <a:lstStyle/>
          <a:p>
            <a:fld id="{3A7FB201-6593-4AE2-A8E8-1D7DEA40F473}" type="slidenum">
              <a:rPr lang="nn-NO" smtClean="0"/>
              <a:pPr/>
              <a:t>9</a:t>
            </a:fld>
            <a:endParaRPr lang="nn-NO"/>
          </a:p>
        </p:txBody>
      </p:sp>
    </p:spTree>
    <p:extLst>
      <p:ext uri="{BB962C8B-B14F-4D97-AF65-F5344CB8AC3E}">
        <p14:creationId xmlns:p14="http://schemas.microsoft.com/office/powerpoint/2010/main" val="3726972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forside_bg.jpg" descr="/Volumes/AgendumServer/LHL/Prosjekter/21186 LHL Profil/Skisser/Fase 3/skisser ppt/01_v2 filer/forside_bg.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forside_bg.jpg" descr="/Volumes/AgendumServer/LHL/Prosjekter/21186 LHL Profil/Skisser/Fase 3/skisser ppt/01_v2 filer/forside_b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1348094" y="2259407"/>
            <a:ext cx="7495743" cy="1470025"/>
          </a:xfrm>
        </p:spPr>
        <p:txBody>
          <a:bodyPr anchor="t">
            <a:normAutofit/>
          </a:bodyPr>
          <a:lstStyle>
            <a:lvl1pPr algn="l">
              <a:defRPr sz="4000">
                <a:solidFill>
                  <a:schemeClr val="bg1"/>
                </a:solidFill>
              </a:defRPr>
            </a:lvl1pPr>
          </a:lstStyle>
          <a:p>
            <a:r>
              <a:rPr lang="nb-NO" noProof="0"/>
              <a:t>Klikk for å redigere tittelstil</a:t>
            </a:r>
            <a:endParaRPr lang="nb-NO" dirty="0"/>
          </a:p>
        </p:txBody>
      </p:sp>
      <p:sp>
        <p:nvSpPr>
          <p:cNvPr id="3" name="Undertittel 2"/>
          <p:cNvSpPr>
            <a:spLocks noGrp="1"/>
          </p:cNvSpPr>
          <p:nvPr>
            <p:ph type="subTitle" idx="1"/>
          </p:nvPr>
        </p:nvSpPr>
        <p:spPr>
          <a:xfrm>
            <a:off x="1351116" y="3285612"/>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8" name="Plassholder for dato 3"/>
          <p:cNvSpPr>
            <a:spLocks noGrp="1"/>
          </p:cNvSpPr>
          <p:nvPr>
            <p:ph type="dt" sz="half" idx="10"/>
          </p:nvPr>
        </p:nvSpPr>
        <p:spPr/>
        <p:txBody>
          <a:bodyPr/>
          <a:lstStyle>
            <a:lvl1pPr>
              <a:defRPr>
                <a:solidFill>
                  <a:schemeClr val="bg1"/>
                </a:solidFill>
              </a:defRPr>
            </a:lvl1pPr>
          </a:lstStyle>
          <a:p>
            <a:fld id="{24E65E06-EC6E-4026-B2EE-EB1BF69DE7BF}" type="datetime1">
              <a:rPr lang="nb-NO"/>
              <a:pPr/>
              <a:t>14.03.2023</a:t>
            </a:fld>
            <a:endParaRPr lang="nb-NO"/>
          </a:p>
        </p:txBody>
      </p:sp>
      <p:sp>
        <p:nvSpPr>
          <p:cNvPr id="9" name="Plassholder for bunntekst 4"/>
          <p:cNvSpPr>
            <a:spLocks noGrp="1"/>
          </p:cNvSpPr>
          <p:nvPr>
            <p:ph type="ftr" sz="quarter" idx="11"/>
          </p:nvPr>
        </p:nvSpPr>
        <p:spPr/>
        <p:txBody>
          <a:bodyPr/>
          <a:lstStyle>
            <a:lvl1pPr>
              <a:defRPr>
                <a:solidFill>
                  <a:schemeClr val="bg1"/>
                </a:solidFill>
              </a:defRPr>
            </a:lvl1pPr>
          </a:lstStyle>
          <a:p>
            <a:pPr>
              <a:defRPr/>
            </a:pPr>
            <a:endParaRPr lang="nb-NO"/>
          </a:p>
        </p:txBody>
      </p:sp>
      <p:sp>
        <p:nvSpPr>
          <p:cNvPr id="10" name="Plassholder for lysbildenummer 5"/>
          <p:cNvSpPr>
            <a:spLocks noGrp="1"/>
          </p:cNvSpPr>
          <p:nvPr>
            <p:ph type="sldNum" sz="quarter" idx="12"/>
          </p:nvPr>
        </p:nvSpPr>
        <p:spPr/>
        <p:txBody>
          <a:bodyPr/>
          <a:lstStyle>
            <a:lvl1pPr>
              <a:defRPr>
                <a:solidFill>
                  <a:schemeClr val="bg1"/>
                </a:solidFill>
              </a:defRPr>
            </a:lvl1pPr>
          </a:lstStyle>
          <a:p>
            <a:fld id="{B58233EB-B47D-46B4-A6A9-99881B0D16B1}" type="slidenum">
              <a:rPr lang="nb-NO"/>
              <a:pPr/>
              <a:t>‹#›</a:t>
            </a:fld>
            <a:endParaRPr lang="nb-NO"/>
          </a:p>
        </p:txBody>
      </p:sp>
      <p:pic>
        <p:nvPicPr>
          <p:cNvPr id="12" name="logo_hvit.png"/>
          <p:cNvPicPr>
            <a:picLocks noChangeAspect="1"/>
          </p:cNvPicPr>
          <p:nvPr userDrawn="1"/>
        </p:nvPicPr>
        <p:blipFill rotWithShape="1">
          <a:blip r:embed="rId3">
            <a:extLst>
              <a:ext uri="{28A0092B-C50C-407E-A947-70E740481C1C}">
                <a14:useLocalDpi xmlns:a14="http://schemas.microsoft.com/office/drawing/2010/main" val="0"/>
              </a:ext>
            </a:extLst>
          </a:blip>
          <a:srcRect t="33283" r="5152" b="13432"/>
          <a:stretch/>
        </p:blipFill>
        <p:spPr>
          <a:xfrm>
            <a:off x="378805" y="298450"/>
            <a:ext cx="3507395" cy="508000"/>
          </a:xfrm>
          <a:prstGeom prst="rect">
            <a:avLst/>
          </a:prstGeom>
        </p:spPr>
      </p:pic>
    </p:spTree>
    <p:extLst>
      <p:ext uri="{BB962C8B-B14F-4D97-AF65-F5344CB8AC3E}">
        <p14:creationId xmlns:p14="http://schemas.microsoft.com/office/powerpoint/2010/main" val="37822541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noProof="0"/>
              <a:t>Klikk for å redigere tittelstil</a:t>
            </a:r>
          </a:p>
        </p:txBody>
      </p:sp>
      <p:sp>
        <p:nvSpPr>
          <p:cNvPr id="3" name="Plassholder for innhold 2"/>
          <p:cNvSpPr>
            <a:spLocks noGrp="1"/>
          </p:cNvSpPr>
          <p:nvPr>
            <p:ph idx="1"/>
          </p:nvPr>
        </p:nvSpPr>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Plassholder for dato 3"/>
          <p:cNvSpPr>
            <a:spLocks noGrp="1"/>
          </p:cNvSpPr>
          <p:nvPr>
            <p:ph type="dt" sz="half" idx="10"/>
          </p:nvPr>
        </p:nvSpPr>
        <p:spPr/>
        <p:txBody>
          <a:bodyPr/>
          <a:lstStyle>
            <a:lvl1pPr>
              <a:defRPr/>
            </a:lvl1pPr>
          </a:lstStyle>
          <a:p>
            <a:fld id="{F621C806-1346-4875-A707-B369C5528728}" type="datetime1">
              <a:rPr lang="nb-NO"/>
              <a:pPr/>
              <a:t>14.03.2023</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fld id="{A8C3BF63-66A9-44AA-92FF-FCAC0ED94262}" type="slidenum">
              <a:rPr lang="nb-NO"/>
              <a:pPr/>
              <a:t>‹#›</a:t>
            </a:fld>
            <a:endParaRPr lang="nb-NO"/>
          </a:p>
        </p:txBody>
      </p:sp>
    </p:spTree>
    <p:extLst>
      <p:ext uri="{BB962C8B-B14F-4D97-AF65-F5344CB8AC3E}">
        <p14:creationId xmlns:p14="http://schemas.microsoft.com/office/powerpoint/2010/main" val="9828189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1343025" y="1193800"/>
            <a:ext cx="72040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nb-NO"/>
          </a:p>
        </p:txBody>
      </p:sp>
      <p:sp>
        <p:nvSpPr>
          <p:cNvPr id="1027" name="Plassholder for tekst 2"/>
          <p:cNvSpPr>
            <a:spLocks noGrp="1"/>
          </p:cNvSpPr>
          <p:nvPr>
            <p:ph type="body" idx="1"/>
          </p:nvPr>
        </p:nvSpPr>
        <p:spPr bwMode="auto">
          <a:xfrm>
            <a:off x="1012825" y="2235200"/>
            <a:ext cx="69342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488113" y="6451600"/>
            <a:ext cx="196056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18E98"/>
                </a:solidFill>
                <a:cs typeface="Arial" charset="0"/>
              </a:defRPr>
            </a:lvl1pPr>
          </a:lstStyle>
          <a:p>
            <a:fld id="{7071A404-4DED-4A42-9D77-66946F60F112}" type="datetime1">
              <a:rPr lang="nb-NO"/>
              <a:pPr/>
              <a:t>14.03.2023</a:t>
            </a:fld>
            <a:endParaRPr lang="nb-NO"/>
          </a:p>
        </p:txBody>
      </p:sp>
      <p:sp>
        <p:nvSpPr>
          <p:cNvPr id="5" name="Plassholder for bunntekst 4"/>
          <p:cNvSpPr>
            <a:spLocks noGrp="1"/>
          </p:cNvSpPr>
          <p:nvPr>
            <p:ph type="ftr" sz="quarter" idx="3"/>
          </p:nvPr>
        </p:nvSpPr>
        <p:spPr>
          <a:xfrm>
            <a:off x="1377950" y="6451600"/>
            <a:ext cx="5265738" cy="365125"/>
          </a:xfrm>
          <a:prstGeom prst="rect">
            <a:avLst/>
          </a:prstGeom>
        </p:spPr>
        <p:txBody>
          <a:bodyPr vert="horz" lIns="91440" tIns="45720" rIns="91440" bIns="45720" rtlCol="0" anchor="ctr"/>
          <a:lstStyle>
            <a:lvl1pPr algn="l" fontAlgn="auto">
              <a:spcBef>
                <a:spcPts val="0"/>
              </a:spcBef>
              <a:spcAft>
                <a:spcPts val="0"/>
              </a:spcAft>
              <a:defRPr sz="900">
                <a:solidFill>
                  <a:srgbClr val="818E98"/>
                </a:solidFill>
                <a:latin typeface="Arial"/>
                <a:ea typeface="+mn-ea"/>
                <a:cs typeface="Arial"/>
              </a:defRPr>
            </a:lvl1pPr>
          </a:lstStyle>
          <a:p>
            <a:pPr>
              <a:defRPr/>
            </a:pPr>
            <a:endParaRPr lang="nb-NO"/>
          </a:p>
        </p:txBody>
      </p:sp>
      <p:sp>
        <p:nvSpPr>
          <p:cNvPr id="6" name="Plassholder for lysbildenummer 5"/>
          <p:cNvSpPr>
            <a:spLocks noGrp="1"/>
          </p:cNvSpPr>
          <p:nvPr>
            <p:ph type="sldNum" sz="quarter" idx="4"/>
          </p:nvPr>
        </p:nvSpPr>
        <p:spPr>
          <a:xfrm>
            <a:off x="8353425" y="6451600"/>
            <a:ext cx="490538"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18E98"/>
                </a:solidFill>
                <a:cs typeface="Arial" charset="0"/>
              </a:defRPr>
            </a:lvl1pPr>
          </a:lstStyle>
          <a:p>
            <a:fld id="{1C2A3305-4BB7-4E24-85B8-36734EE8397C}" type="slidenum">
              <a:rPr lang="nb-NO"/>
              <a:pPr/>
              <a:t>‹#›</a:t>
            </a:fld>
            <a:endParaRPr lang="nb-NO"/>
          </a:p>
        </p:txBody>
      </p:sp>
      <p:pic>
        <p:nvPicPr>
          <p:cNvPr id="10" name="Bilde 9"/>
          <p:cNvPicPr>
            <a:picLocks noChangeAspect="1"/>
          </p:cNvPicPr>
          <p:nvPr/>
        </p:nvPicPr>
        <p:blipFill rotWithShape="1">
          <a:blip r:embed="rId4">
            <a:extLst>
              <a:ext uri="{28A0092B-C50C-407E-A947-70E740481C1C}">
                <a14:useLocalDpi xmlns:a14="http://schemas.microsoft.com/office/drawing/2010/main" val="0"/>
              </a:ext>
            </a:extLst>
          </a:blip>
          <a:srcRect l="10017" t="31150" r="5005" b="14787"/>
          <a:stretch/>
        </p:blipFill>
        <p:spPr>
          <a:xfrm>
            <a:off x="704851" y="268176"/>
            <a:ext cx="3359149" cy="550974"/>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1" r:id="rId2"/>
  </p:sldLayoutIdLst>
  <p:transition>
    <p:fade/>
  </p:transition>
  <p:hf hdr="0"/>
  <p:txStyles>
    <p:titleStyle>
      <a:lvl1pPr algn="l" defTabSz="457200" rtl="0" eaLnBrk="1" fontAlgn="base" hangingPunct="1">
        <a:spcBef>
          <a:spcPct val="0"/>
        </a:spcBef>
        <a:spcAft>
          <a:spcPct val="0"/>
        </a:spcAft>
        <a:defRPr sz="3100" kern="1200">
          <a:solidFill>
            <a:srgbClr val="475660"/>
          </a:solidFill>
          <a:latin typeface="Arial"/>
          <a:ea typeface="ＭＳ Ｐゴシック" charset="-128"/>
          <a:cs typeface="Arial"/>
        </a:defRPr>
      </a:lvl1pPr>
      <a:lvl2pPr algn="l" defTabSz="457200" rtl="0" eaLnBrk="1" fontAlgn="base" hangingPunct="1">
        <a:spcBef>
          <a:spcPct val="0"/>
        </a:spcBef>
        <a:spcAft>
          <a:spcPct val="0"/>
        </a:spcAft>
        <a:defRPr sz="3100">
          <a:solidFill>
            <a:srgbClr val="475660"/>
          </a:solidFill>
          <a:latin typeface="Arial" charset="0"/>
          <a:ea typeface="ＭＳ Ｐゴシック" charset="-128"/>
        </a:defRPr>
      </a:lvl2pPr>
      <a:lvl3pPr algn="l" defTabSz="457200" rtl="0" eaLnBrk="1" fontAlgn="base" hangingPunct="1">
        <a:spcBef>
          <a:spcPct val="0"/>
        </a:spcBef>
        <a:spcAft>
          <a:spcPct val="0"/>
        </a:spcAft>
        <a:defRPr sz="3100">
          <a:solidFill>
            <a:srgbClr val="475660"/>
          </a:solidFill>
          <a:latin typeface="Arial" charset="0"/>
          <a:ea typeface="ＭＳ Ｐゴシック" charset="-128"/>
        </a:defRPr>
      </a:lvl3pPr>
      <a:lvl4pPr algn="l" defTabSz="457200" rtl="0" eaLnBrk="1" fontAlgn="base" hangingPunct="1">
        <a:spcBef>
          <a:spcPct val="0"/>
        </a:spcBef>
        <a:spcAft>
          <a:spcPct val="0"/>
        </a:spcAft>
        <a:defRPr sz="3100">
          <a:solidFill>
            <a:srgbClr val="475660"/>
          </a:solidFill>
          <a:latin typeface="Arial" charset="0"/>
          <a:ea typeface="ＭＳ Ｐゴシック" charset="-128"/>
        </a:defRPr>
      </a:lvl4pPr>
      <a:lvl5pPr algn="l" defTabSz="457200" rtl="0" eaLnBrk="1" fontAlgn="base" hangingPunct="1">
        <a:spcBef>
          <a:spcPct val="0"/>
        </a:spcBef>
        <a:spcAft>
          <a:spcPct val="0"/>
        </a:spcAft>
        <a:defRPr sz="3100">
          <a:solidFill>
            <a:srgbClr val="475660"/>
          </a:solidFill>
          <a:latin typeface="Arial" charset="0"/>
          <a:ea typeface="ＭＳ Ｐゴシック" charset="-128"/>
        </a:defRPr>
      </a:lvl5pPr>
      <a:lvl6pPr marL="457200" algn="l" defTabSz="457200" rtl="0" eaLnBrk="1" fontAlgn="base" hangingPunct="1">
        <a:spcBef>
          <a:spcPct val="0"/>
        </a:spcBef>
        <a:spcAft>
          <a:spcPct val="0"/>
        </a:spcAft>
        <a:defRPr sz="3100">
          <a:solidFill>
            <a:srgbClr val="475660"/>
          </a:solidFill>
          <a:latin typeface="Arial" charset="0"/>
          <a:ea typeface="ＭＳ Ｐゴシック" charset="-128"/>
        </a:defRPr>
      </a:lvl6pPr>
      <a:lvl7pPr marL="914400" algn="l" defTabSz="457200" rtl="0" eaLnBrk="1" fontAlgn="base" hangingPunct="1">
        <a:spcBef>
          <a:spcPct val="0"/>
        </a:spcBef>
        <a:spcAft>
          <a:spcPct val="0"/>
        </a:spcAft>
        <a:defRPr sz="3100">
          <a:solidFill>
            <a:srgbClr val="475660"/>
          </a:solidFill>
          <a:latin typeface="Arial" charset="0"/>
          <a:ea typeface="ＭＳ Ｐゴシック" charset="-128"/>
        </a:defRPr>
      </a:lvl7pPr>
      <a:lvl8pPr marL="1371600" algn="l" defTabSz="457200" rtl="0" eaLnBrk="1" fontAlgn="base" hangingPunct="1">
        <a:spcBef>
          <a:spcPct val="0"/>
        </a:spcBef>
        <a:spcAft>
          <a:spcPct val="0"/>
        </a:spcAft>
        <a:defRPr sz="3100">
          <a:solidFill>
            <a:srgbClr val="475660"/>
          </a:solidFill>
          <a:latin typeface="Arial" charset="0"/>
          <a:ea typeface="ＭＳ Ｐゴシック" charset="-128"/>
        </a:defRPr>
      </a:lvl8pPr>
      <a:lvl9pPr marL="1828800" algn="l" defTabSz="457200" rtl="0" eaLnBrk="1" fontAlgn="base" hangingPunct="1">
        <a:spcBef>
          <a:spcPct val="0"/>
        </a:spcBef>
        <a:spcAft>
          <a:spcPct val="0"/>
        </a:spcAft>
        <a:defRPr sz="3100">
          <a:solidFill>
            <a:srgbClr val="475660"/>
          </a:solidFill>
          <a:latin typeface="Arial" charset="0"/>
          <a:ea typeface="ＭＳ Ｐゴシック" charset="-128"/>
        </a:defRPr>
      </a:lvl9pPr>
    </p:titleStyle>
    <p:bodyStyle>
      <a:lvl1pPr marL="342900" indent="-342900" algn="l" defTabSz="457200" rtl="0" eaLnBrk="1" fontAlgn="base" hangingPunct="1">
        <a:spcBef>
          <a:spcPct val="20000"/>
        </a:spcBef>
        <a:spcAft>
          <a:spcPts val="600"/>
        </a:spcAft>
        <a:buClr>
          <a:srgbClr val="818E98"/>
        </a:buClr>
        <a:buFont typeface="Arial" charset="0"/>
        <a:buChar char="•"/>
        <a:defRPr sz="2300" kern="1200">
          <a:solidFill>
            <a:srgbClr val="475660"/>
          </a:solidFill>
          <a:latin typeface="Arial"/>
          <a:ea typeface="ＭＳ Ｐゴシック" charset="-128"/>
          <a:cs typeface="Arial"/>
        </a:defRPr>
      </a:lvl1pPr>
      <a:lvl2pPr marL="742950" indent="-285750" algn="l" defTabSz="457200" rtl="0" eaLnBrk="1" fontAlgn="base" hangingPunct="1">
        <a:spcBef>
          <a:spcPct val="20000"/>
        </a:spcBef>
        <a:spcAft>
          <a:spcPts val="600"/>
        </a:spcAft>
        <a:buFont typeface="Arial" charset="0"/>
        <a:buChar char="–"/>
        <a:defRPr kern="1200">
          <a:solidFill>
            <a:srgbClr val="475660"/>
          </a:solidFill>
          <a:latin typeface="Arial"/>
          <a:ea typeface="ＭＳ Ｐゴシック" charset="-128"/>
          <a:cs typeface="Arial"/>
        </a:defRPr>
      </a:lvl2pPr>
      <a:lvl3pPr marL="1143000" indent="-228600" algn="l" defTabSz="457200" rtl="0" eaLnBrk="1" fontAlgn="base" hangingPunct="1">
        <a:spcBef>
          <a:spcPct val="20000"/>
        </a:spcBef>
        <a:spcAft>
          <a:spcPts val="600"/>
        </a:spcAft>
        <a:buFont typeface="Arial" charset="0"/>
        <a:buChar char="•"/>
        <a:defRPr sz="1600" kern="1200">
          <a:solidFill>
            <a:srgbClr val="475660"/>
          </a:solidFill>
          <a:latin typeface="Arial"/>
          <a:ea typeface="ＭＳ Ｐゴシック" charset="-128"/>
          <a:cs typeface="Arial"/>
        </a:defRPr>
      </a:lvl3pPr>
      <a:lvl4pPr marL="1600200" indent="-228600" algn="l" defTabSz="457200" rtl="0" eaLnBrk="1" fontAlgn="base" hangingPunct="1">
        <a:spcBef>
          <a:spcPct val="20000"/>
        </a:spcBef>
        <a:spcAft>
          <a:spcPts val="600"/>
        </a:spcAft>
        <a:buFont typeface="Arial" charset="0"/>
        <a:buChar char="–"/>
        <a:defRPr sz="1400" kern="1200">
          <a:solidFill>
            <a:srgbClr val="475660"/>
          </a:solidFill>
          <a:latin typeface="Arial"/>
          <a:ea typeface="ＭＳ Ｐゴシック" charset="-128"/>
          <a:cs typeface="Arial"/>
        </a:defRPr>
      </a:lvl4pPr>
      <a:lvl5pPr marL="2057400" indent="-228600" algn="l" defTabSz="457200" rtl="0" eaLnBrk="1" fontAlgn="base" hangingPunct="1">
        <a:spcBef>
          <a:spcPct val="20000"/>
        </a:spcBef>
        <a:spcAft>
          <a:spcPts val="600"/>
        </a:spcAft>
        <a:buFont typeface="Arial" charset="0"/>
        <a:buChar char="»"/>
        <a:defRPr sz="1100" kern="1200">
          <a:solidFill>
            <a:srgbClr val="475660"/>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uberkulose@lhli.n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playlist?list=PL1-FoEOsfRRXzaVcGiB11ocpjC_F19kC8" TargetMode="External"/><Relationship Id="rId5" Type="http://schemas.openxmlformats.org/officeDocument/2006/relationships/hyperlink" Target="https://theunion.org/technical-publications/psychosocial-counselling-and-treatment-adherence-support-for-people-affected-by-tuberculosis-tb" TargetMode="External"/><Relationship Id="rId4" Type="http://schemas.openxmlformats.org/officeDocument/2006/relationships/hyperlink" Target="https://www.fhi.no/publ/brosjyrer/du-blir-frisk-av-tuberkulose-hoved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tuberkulose@lhl.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9"/>
          <p:cNvSpPr>
            <a:spLocks noGrp="1"/>
          </p:cNvSpPr>
          <p:nvPr>
            <p:ph type="ctrTitle"/>
          </p:nvPr>
        </p:nvSpPr>
        <p:spPr>
          <a:xfrm>
            <a:off x="1102519" y="2773299"/>
            <a:ext cx="7670006" cy="1551813"/>
          </a:xfrm>
        </p:spPr>
        <p:txBody>
          <a:bodyPr>
            <a:normAutofit fontScale="90000"/>
          </a:bodyPr>
          <a:lstStyle/>
          <a:p>
            <a:pPr>
              <a:lnSpc>
                <a:spcPts val="5200"/>
              </a:lnSpc>
            </a:pPr>
            <a:r>
              <a:rPr lang="nb-NO" sz="4400" dirty="0"/>
              <a:t>Psykososial oppfølging av tuberkulosepasienter  </a:t>
            </a:r>
            <a:br>
              <a:rPr lang="nb-NO" dirty="0"/>
            </a:br>
            <a:endParaRPr lang="nb-NO" dirty="0">
              <a:latin typeface="Arial" charset="0"/>
            </a:endParaRPr>
          </a:p>
        </p:txBody>
      </p:sp>
      <p:sp>
        <p:nvSpPr>
          <p:cNvPr id="6147" name="Undertittel 10"/>
          <p:cNvSpPr>
            <a:spLocks noGrp="1"/>
          </p:cNvSpPr>
          <p:nvPr>
            <p:ph type="subTitle" idx="1"/>
          </p:nvPr>
        </p:nvSpPr>
        <p:spPr>
          <a:xfrm>
            <a:off x="1236061" y="4871294"/>
            <a:ext cx="6400800" cy="1752600"/>
          </a:xfrm>
        </p:spPr>
        <p:txBody>
          <a:bodyPr/>
          <a:lstStyle/>
          <a:p>
            <a:pPr eaLnBrk="1" hangingPunct="1"/>
            <a:endParaRPr lang="nb-NO" dirty="0">
              <a:latin typeface="Arial" charset="0"/>
            </a:endParaRPr>
          </a:p>
        </p:txBody>
      </p:sp>
      <p:sp>
        <p:nvSpPr>
          <p:cNvPr id="6148" name="Plassholder for dato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nb-NO" sz="900" dirty="0">
              <a:solidFill>
                <a:schemeClr val="bg1"/>
              </a:solidFill>
            </a:endParaRPr>
          </a:p>
        </p:txBody>
      </p:sp>
      <p:sp>
        <p:nvSpPr>
          <p:cNvPr id="6149" name="Plassholder for bunntekst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endParaRPr lang="nb-NO" sz="900">
              <a:solidFill>
                <a:schemeClr val="bg1"/>
              </a:solidFill>
              <a:cs typeface="Arial" charset="0"/>
            </a:endParaRPr>
          </a:p>
        </p:txBody>
      </p:sp>
      <p:sp>
        <p:nvSpPr>
          <p:cNvPr id="6150" name="Plassholder for lysbildenumm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C627752-7681-4975-B86A-B78E9CAAA1BF}" type="slidenum">
              <a:rPr lang="nb-NO" sz="900">
                <a:solidFill>
                  <a:schemeClr val="bg1"/>
                </a:solidFill>
              </a:rPr>
              <a:pPr eaLnBrk="1" hangingPunct="1"/>
              <a:t>1</a:t>
            </a:fld>
            <a:endParaRPr lang="nb-NO" sz="900">
              <a:solidFill>
                <a:schemeClr val="bg1"/>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C0AE87-732C-3F24-85CB-14654848EAAF}"/>
              </a:ext>
            </a:extLst>
          </p:cNvPr>
          <p:cNvSpPr>
            <a:spLocks noGrp="1"/>
          </p:cNvSpPr>
          <p:nvPr>
            <p:ph type="title"/>
          </p:nvPr>
        </p:nvSpPr>
        <p:spPr>
          <a:xfrm>
            <a:off x="665162" y="994159"/>
            <a:ext cx="7204075" cy="1000125"/>
          </a:xfrm>
        </p:spPr>
        <p:txBody>
          <a:bodyPr/>
          <a:lstStyle/>
          <a:p>
            <a:r>
              <a:rPr lang="nb-NO" b="1" dirty="0">
                <a:solidFill>
                  <a:schemeClr val="tx1"/>
                </a:solidFill>
              </a:rPr>
              <a:t>Screening for depresjon forts.</a:t>
            </a:r>
          </a:p>
        </p:txBody>
      </p:sp>
      <p:sp>
        <p:nvSpPr>
          <p:cNvPr id="4" name="Plassholder for dato 3">
            <a:extLst>
              <a:ext uri="{FF2B5EF4-FFF2-40B4-BE49-F238E27FC236}">
                <a16:creationId xmlns:a16="http://schemas.microsoft.com/office/drawing/2014/main" id="{3A508DC6-86CD-3EE5-088A-4CB24F056009}"/>
              </a:ext>
            </a:extLst>
          </p:cNvPr>
          <p:cNvSpPr>
            <a:spLocks noGrp="1"/>
          </p:cNvSpPr>
          <p:nvPr>
            <p:ph type="dt" sz="half" idx="10"/>
          </p:nvPr>
        </p:nvSpPr>
        <p:spPr/>
        <p:txBody>
          <a:bodyPr/>
          <a:lstStyle/>
          <a:p>
            <a:fld id="{F621C806-1346-4875-A707-B369C5528728}" type="datetime1">
              <a:rPr lang="nb-NO" smtClean="0"/>
              <a:pPr/>
              <a:t>14.03.2023</a:t>
            </a:fld>
            <a:endParaRPr lang="nb-NO"/>
          </a:p>
        </p:txBody>
      </p:sp>
      <p:sp>
        <p:nvSpPr>
          <p:cNvPr id="5" name="Plassholder for bunntekst 4">
            <a:extLst>
              <a:ext uri="{FF2B5EF4-FFF2-40B4-BE49-F238E27FC236}">
                <a16:creationId xmlns:a16="http://schemas.microsoft.com/office/drawing/2014/main" id="{A158F608-87AD-34B3-E9BD-4B59FE43FC54}"/>
              </a:ext>
            </a:extLst>
          </p:cNvPr>
          <p:cNvSpPr>
            <a:spLocks noGrp="1"/>
          </p:cNvSpPr>
          <p:nvPr>
            <p:ph type="ftr" sz="quarter" idx="11"/>
          </p:nvPr>
        </p:nvSpPr>
        <p:spPr/>
        <p:txBody>
          <a:bodyPr/>
          <a:lstStyle/>
          <a:p>
            <a:pPr>
              <a:defRPr/>
            </a:pPr>
            <a:endParaRPr lang="nb-NO"/>
          </a:p>
        </p:txBody>
      </p:sp>
      <p:sp>
        <p:nvSpPr>
          <p:cNvPr id="6" name="Plassholder for lysbildenummer 5">
            <a:extLst>
              <a:ext uri="{FF2B5EF4-FFF2-40B4-BE49-F238E27FC236}">
                <a16:creationId xmlns:a16="http://schemas.microsoft.com/office/drawing/2014/main" id="{51F70462-1B1D-B898-8FAE-E0468AA12D01}"/>
              </a:ext>
            </a:extLst>
          </p:cNvPr>
          <p:cNvSpPr>
            <a:spLocks noGrp="1"/>
          </p:cNvSpPr>
          <p:nvPr>
            <p:ph type="sldNum" sz="quarter" idx="12"/>
          </p:nvPr>
        </p:nvSpPr>
        <p:spPr/>
        <p:txBody>
          <a:bodyPr/>
          <a:lstStyle/>
          <a:p>
            <a:fld id="{A8C3BF63-66A9-44AA-92FF-FCAC0ED94262}" type="slidenum">
              <a:rPr lang="nb-NO" smtClean="0"/>
              <a:pPr/>
              <a:t>10</a:t>
            </a:fld>
            <a:endParaRPr lang="nb-NO"/>
          </a:p>
        </p:txBody>
      </p:sp>
      <p:sp>
        <p:nvSpPr>
          <p:cNvPr id="10" name="TekstSylinder 9">
            <a:extLst>
              <a:ext uri="{FF2B5EF4-FFF2-40B4-BE49-F238E27FC236}">
                <a16:creationId xmlns:a16="http://schemas.microsoft.com/office/drawing/2014/main" id="{DB78C654-A429-6D79-6170-765276CBFC80}"/>
              </a:ext>
            </a:extLst>
          </p:cNvPr>
          <p:cNvSpPr txBox="1"/>
          <p:nvPr/>
        </p:nvSpPr>
        <p:spPr>
          <a:xfrm>
            <a:off x="438148" y="1938705"/>
            <a:ext cx="8134351" cy="4842351"/>
          </a:xfrm>
          <a:prstGeom prst="rect">
            <a:avLst/>
          </a:prstGeom>
          <a:noFill/>
        </p:spPr>
        <p:txBody>
          <a:bodyPr wrap="square">
            <a:spAutoFit/>
          </a:bodyPr>
          <a:lstStyle/>
          <a:p>
            <a:pPr marL="285750" indent="-285750" algn="l">
              <a:lnSpc>
                <a:spcPts val="2300"/>
              </a:lnSpc>
              <a:buFont typeface="Arial" panose="020B0604020202020204" pitchFamily="34" charset="0"/>
              <a:buChar char="•"/>
            </a:pPr>
            <a:r>
              <a:rPr lang="nb-NO" sz="1900" b="0" i="0" dirty="0">
                <a:solidFill>
                  <a:srgbClr val="000000"/>
                </a:solidFill>
                <a:effectLst/>
                <a:latin typeface="+mn-lt"/>
              </a:rPr>
              <a:t>Det er prognostisk viktig å gi tidlig hjelp for depresjon </a:t>
            </a:r>
          </a:p>
          <a:p>
            <a:pPr marL="285750" indent="-285750" algn="l">
              <a:lnSpc>
                <a:spcPts val="2300"/>
              </a:lnSpc>
              <a:buFont typeface="Arial" panose="020B0604020202020204" pitchFamily="34" charset="0"/>
              <a:buChar char="•"/>
            </a:pPr>
            <a:endParaRPr lang="nb-NO" sz="1900" dirty="0">
              <a:solidFill>
                <a:srgbClr val="000000"/>
              </a:solidFill>
              <a:latin typeface="+mn-lt"/>
            </a:endParaRPr>
          </a:p>
          <a:p>
            <a:pPr marL="285750" indent="-285750" algn="l">
              <a:lnSpc>
                <a:spcPts val="2300"/>
              </a:lnSpc>
              <a:spcAft>
                <a:spcPts val="2400"/>
              </a:spcAft>
              <a:buFont typeface="Arial" panose="020B0604020202020204" pitchFamily="34" charset="0"/>
              <a:buChar char="•"/>
            </a:pPr>
            <a:r>
              <a:rPr lang="nb-NO" sz="1900" b="0" i="0" dirty="0">
                <a:solidFill>
                  <a:srgbClr val="000000"/>
                </a:solidFill>
                <a:effectLst/>
                <a:latin typeface="+mn-lt"/>
              </a:rPr>
              <a:t>For å kunne gi tidlig hjelp og å se pasientens utvikling gjennom behandlingsperioden, bør screeningen gjøres på flere tidspunkter: </a:t>
            </a:r>
          </a:p>
          <a:p>
            <a:pPr algn="l">
              <a:lnSpc>
                <a:spcPts val="2800"/>
              </a:lnSpc>
              <a:spcAft>
                <a:spcPts val="0"/>
              </a:spcAft>
            </a:pPr>
            <a:r>
              <a:rPr lang="nb-NO" sz="1900" b="0" i="0" dirty="0">
                <a:solidFill>
                  <a:srgbClr val="000000"/>
                </a:solidFill>
                <a:effectLst/>
                <a:latin typeface="+mn-lt"/>
              </a:rPr>
              <a:t>	- Rundt behandlingsoppstart</a:t>
            </a:r>
          </a:p>
          <a:p>
            <a:pPr algn="l">
              <a:lnSpc>
                <a:spcPts val="2800"/>
              </a:lnSpc>
              <a:spcAft>
                <a:spcPts val="0"/>
              </a:spcAft>
            </a:pPr>
            <a:r>
              <a:rPr lang="nb-NO" sz="1900" b="0" i="0" dirty="0">
                <a:solidFill>
                  <a:srgbClr val="000000"/>
                </a:solidFill>
                <a:effectLst/>
                <a:latin typeface="+mn-lt"/>
              </a:rPr>
              <a:t>	- Før utskrivelse fra sykehus</a:t>
            </a:r>
          </a:p>
          <a:p>
            <a:pPr algn="l">
              <a:lnSpc>
                <a:spcPts val="2800"/>
              </a:lnSpc>
            </a:pPr>
            <a:r>
              <a:rPr lang="nb-NO" sz="1900" b="0" i="0" dirty="0">
                <a:solidFill>
                  <a:srgbClr val="000000"/>
                </a:solidFill>
                <a:effectLst/>
                <a:latin typeface="+mn-lt"/>
              </a:rPr>
              <a:t>	- Ved 2 mnd. kontroll</a:t>
            </a:r>
          </a:p>
          <a:p>
            <a:pPr algn="l">
              <a:lnSpc>
                <a:spcPts val="2800"/>
              </a:lnSpc>
            </a:pPr>
            <a:r>
              <a:rPr lang="nb-NO" sz="1900" b="0" i="0" dirty="0">
                <a:solidFill>
                  <a:srgbClr val="000000"/>
                </a:solidFill>
                <a:effectLst/>
                <a:latin typeface="+mn-lt"/>
              </a:rPr>
              <a:t>	- Ved 4 mnd. kontroll</a:t>
            </a:r>
          </a:p>
          <a:p>
            <a:pPr algn="l">
              <a:lnSpc>
                <a:spcPts val="2800"/>
              </a:lnSpc>
              <a:spcAft>
                <a:spcPts val="2400"/>
              </a:spcAft>
            </a:pPr>
            <a:r>
              <a:rPr lang="nb-NO" sz="1900" b="0" i="0" dirty="0">
                <a:solidFill>
                  <a:srgbClr val="000000"/>
                </a:solidFill>
                <a:effectLst/>
                <a:latin typeface="+mn-lt"/>
              </a:rPr>
              <a:t>	- Ved behandlingsavslutning</a:t>
            </a:r>
          </a:p>
          <a:p>
            <a:pPr marL="285750" indent="-285750" algn="l">
              <a:lnSpc>
                <a:spcPts val="2300"/>
              </a:lnSpc>
              <a:buFont typeface="Arial" panose="020B0604020202020204" pitchFamily="34" charset="0"/>
              <a:buChar char="•"/>
            </a:pPr>
            <a:r>
              <a:rPr lang="nb-NO" sz="1900" b="0" i="0" dirty="0">
                <a:solidFill>
                  <a:srgbClr val="000000"/>
                </a:solidFill>
                <a:effectLst/>
                <a:latin typeface="+mn-lt"/>
              </a:rPr>
              <a:t>Tidspunktene er veiledende, og behov </a:t>
            </a:r>
            <a:br>
              <a:rPr lang="nb-NO" sz="1900" b="0" i="0" dirty="0">
                <a:solidFill>
                  <a:srgbClr val="000000"/>
                </a:solidFill>
                <a:effectLst/>
                <a:latin typeface="+mn-lt"/>
              </a:rPr>
            </a:br>
            <a:r>
              <a:rPr lang="nb-NO" sz="1900" b="0" i="0" dirty="0">
                <a:solidFill>
                  <a:srgbClr val="000000"/>
                </a:solidFill>
                <a:effectLst/>
                <a:latin typeface="+mn-lt"/>
              </a:rPr>
              <a:t>for individuelle justeringer bør vurderes.</a:t>
            </a:r>
            <a:endParaRPr lang="nb-NO" sz="1900" dirty="0">
              <a:solidFill>
                <a:srgbClr val="000000"/>
              </a:solidFill>
              <a:latin typeface="+mn-lt"/>
            </a:endParaRPr>
          </a:p>
          <a:p>
            <a:pPr algn="l"/>
            <a:endParaRPr lang="nb-NO" sz="1900" b="0" i="0" dirty="0">
              <a:solidFill>
                <a:srgbClr val="000000"/>
              </a:solidFill>
              <a:effectLst/>
              <a:latin typeface="Brandon Regular"/>
            </a:endParaRPr>
          </a:p>
          <a:p>
            <a:pPr algn="l">
              <a:buFont typeface="Arial" panose="020B0604020202020204" pitchFamily="34" charset="0"/>
              <a:buChar char="•"/>
            </a:pPr>
            <a:endParaRPr lang="nb-NO" b="0" i="0" dirty="0">
              <a:solidFill>
                <a:srgbClr val="000000"/>
              </a:solidFill>
              <a:effectLst/>
              <a:latin typeface="Brandon Regular"/>
            </a:endParaRPr>
          </a:p>
        </p:txBody>
      </p:sp>
      <p:pic>
        <p:nvPicPr>
          <p:cNvPr id="8" name="Bilde 7" descr="Et bilde som inneholder tekst&#10;&#10;Automatisk generert beskrivelse">
            <a:extLst>
              <a:ext uri="{FF2B5EF4-FFF2-40B4-BE49-F238E27FC236}">
                <a16:creationId xmlns:a16="http://schemas.microsoft.com/office/drawing/2014/main" id="{C0268AFB-84EE-6983-46B1-93B909030EB7}"/>
              </a:ext>
            </a:extLst>
          </p:cNvPr>
          <p:cNvPicPr>
            <a:picLocks noChangeAspect="1"/>
          </p:cNvPicPr>
          <p:nvPr/>
        </p:nvPicPr>
        <p:blipFill>
          <a:blip r:embed="rId3"/>
          <a:stretch>
            <a:fillRect/>
          </a:stretch>
        </p:blipFill>
        <p:spPr>
          <a:xfrm>
            <a:off x="5629849" y="3384002"/>
            <a:ext cx="2818826" cy="2959648"/>
          </a:xfrm>
          <a:prstGeom prst="rect">
            <a:avLst/>
          </a:prstGeom>
        </p:spPr>
      </p:pic>
    </p:spTree>
    <p:extLst>
      <p:ext uri="{BB962C8B-B14F-4D97-AF65-F5344CB8AC3E}">
        <p14:creationId xmlns:p14="http://schemas.microsoft.com/office/powerpoint/2010/main" val="32588743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C0AE87-732C-3F24-85CB-14654848EAAF}"/>
              </a:ext>
            </a:extLst>
          </p:cNvPr>
          <p:cNvSpPr>
            <a:spLocks noGrp="1"/>
          </p:cNvSpPr>
          <p:nvPr>
            <p:ph type="title"/>
          </p:nvPr>
        </p:nvSpPr>
        <p:spPr>
          <a:xfrm>
            <a:off x="874711" y="1206654"/>
            <a:ext cx="7204075" cy="1000125"/>
          </a:xfrm>
        </p:spPr>
        <p:txBody>
          <a:bodyPr/>
          <a:lstStyle/>
          <a:p>
            <a:r>
              <a:rPr lang="nb-NO" b="1" dirty="0">
                <a:solidFill>
                  <a:schemeClr val="tx1"/>
                </a:solidFill>
              </a:rPr>
              <a:t>Screening for depresjon forts.</a:t>
            </a:r>
          </a:p>
        </p:txBody>
      </p:sp>
      <p:sp>
        <p:nvSpPr>
          <p:cNvPr id="4" name="Plassholder for dato 3">
            <a:extLst>
              <a:ext uri="{FF2B5EF4-FFF2-40B4-BE49-F238E27FC236}">
                <a16:creationId xmlns:a16="http://schemas.microsoft.com/office/drawing/2014/main" id="{3A508DC6-86CD-3EE5-088A-4CB24F056009}"/>
              </a:ext>
            </a:extLst>
          </p:cNvPr>
          <p:cNvSpPr>
            <a:spLocks noGrp="1"/>
          </p:cNvSpPr>
          <p:nvPr>
            <p:ph type="dt" sz="half" idx="10"/>
          </p:nvPr>
        </p:nvSpPr>
        <p:spPr/>
        <p:txBody>
          <a:bodyPr/>
          <a:lstStyle/>
          <a:p>
            <a:fld id="{F621C806-1346-4875-A707-B369C5528728}" type="datetime1">
              <a:rPr lang="nb-NO" smtClean="0"/>
              <a:pPr/>
              <a:t>14.03.2023</a:t>
            </a:fld>
            <a:endParaRPr lang="nb-NO"/>
          </a:p>
        </p:txBody>
      </p:sp>
      <p:sp>
        <p:nvSpPr>
          <p:cNvPr id="5" name="Plassholder for bunntekst 4">
            <a:extLst>
              <a:ext uri="{FF2B5EF4-FFF2-40B4-BE49-F238E27FC236}">
                <a16:creationId xmlns:a16="http://schemas.microsoft.com/office/drawing/2014/main" id="{A158F608-87AD-34B3-E9BD-4B59FE43FC54}"/>
              </a:ext>
            </a:extLst>
          </p:cNvPr>
          <p:cNvSpPr>
            <a:spLocks noGrp="1"/>
          </p:cNvSpPr>
          <p:nvPr>
            <p:ph type="ftr" sz="quarter" idx="11"/>
          </p:nvPr>
        </p:nvSpPr>
        <p:spPr/>
        <p:txBody>
          <a:bodyPr/>
          <a:lstStyle/>
          <a:p>
            <a:pPr>
              <a:defRPr/>
            </a:pPr>
            <a:endParaRPr lang="nb-NO"/>
          </a:p>
        </p:txBody>
      </p:sp>
      <p:sp>
        <p:nvSpPr>
          <p:cNvPr id="6" name="Plassholder for lysbildenummer 5">
            <a:extLst>
              <a:ext uri="{FF2B5EF4-FFF2-40B4-BE49-F238E27FC236}">
                <a16:creationId xmlns:a16="http://schemas.microsoft.com/office/drawing/2014/main" id="{51F70462-1B1D-B898-8FAE-E0468AA12D01}"/>
              </a:ext>
            </a:extLst>
          </p:cNvPr>
          <p:cNvSpPr>
            <a:spLocks noGrp="1"/>
          </p:cNvSpPr>
          <p:nvPr>
            <p:ph type="sldNum" sz="quarter" idx="12"/>
          </p:nvPr>
        </p:nvSpPr>
        <p:spPr/>
        <p:txBody>
          <a:bodyPr/>
          <a:lstStyle/>
          <a:p>
            <a:fld id="{A8C3BF63-66A9-44AA-92FF-FCAC0ED94262}" type="slidenum">
              <a:rPr lang="nb-NO" smtClean="0"/>
              <a:pPr/>
              <a:t>11</a:t>
            </a:fld>
            <a:endParaRPr lang="nb-NO"/>
          </a:p>
        </p:txBody>
      </p:sp>
      <p:sp>
        <p:nvSpPr>
          <p:cNvPr id="10" name="TekstSylinder 9">
            <a:extLst>
              <a:ext uri="{FF2B5EF4-FFF2-40B4-BE49-F238E27FC236}">
                <a16:creationId xmlns:a16="http://schemas.microsoft.com/office/drawing/2014/main" id="{DB78C654-A429-6D79-6170-765276CBFC80}"/>
              </a:ext>
            </a:extLst>
          </p:cNvPr>
          <p:cNvSpPr txBox="1"/>
          <p:nvPr/>
        </p:nvSpPr>
        <p:spPr>
          <a:xfrm>
            <a:off x="501934" y="3143117"/>
            <a:ext cx="5355941" cy="3325526"/>
          </a:xfrm>
          <a:prstGeom prst="rect">
            <a:avLst/>
          </a:prstGeom>
          <a:noFill/>
        </p:spPr>
        <p:txBody>
          <a:bodyPr wrap="square">
            <a:spAutoFit/>
          </a:bodyPr>
          <a:lstStyle/>
          <a:p>
            <a:pPr marL="285750" indent="-285750" algn="l">
              <a:lnSpc>
                <a:spcPts val="2300"/>
              </a:lnSpc>
              <a:spcAft>
                <a:spcPts val="1200"/>
              </a:spcAft>
              <a:buFont typeface="Arial" panose="020B0604020202020204" pitchFamily="34" charset="0"/>
              <a:buChar char="•"/>
            </a:pPr>
            <a:r>
              <a:rPr lang="nb-NO" sz="1700" dirty="0">
                <a:solidFill>
                  <a:srgbClr val="000000"/>
                </a:solidFill>
                <a:latin typeface="+mn-lt"/>
              </a:rPr>
              <a:t>Høy scoring tidlig i behandlingsfasen </a:t>
            </a:r>
            <a:r>
              <a:rPr lang="nb-NO" sz="1700" b="0" i="0" dirty="0">
                <a:solidFill>
                  <a:srgbClr val="000000"/>
                </a:solidFill>
                <a:effectLst/>
                <a:latin typeface="+mn-lt"/>
              </a:rPr>
              <a:t>betyr ikke nødvendigvis at henvisning til spesialist er nødvendig, men at det er viktig med adekvat psykososial oppfølging. </a:t>
            </a:r>
          </a:p>
          <a:p>
            <a:pPr marL="285750" indent="-285750" algn="l">
              <a:lnSpc>
                <a:spcPts val="2300"/>
              </a:lnSpc>
              <a:spcAft>
                <a:spcPts val="1200"/>
              </a:spcAft>
              <a:buFont typeface="Arial" panose="020B0604020202020204" pitchFamily="34" charset="0"/>
              <a:buChar char="•"/>
            </a:pPr>
            <a:r>
              <a:rPr lang="nb-NO" sz="1700" b="0" i="0" dirty="0">
                <a:solidFill>
                  <a:srgbClr val="000000"/>
                </a:solidFill>
                <a:effectLst/>
                <a:latin typeface="+mn-lt"/>
              </a:rPr>
              <a:t>Man kan normalt forvente at scoringen går ned gjennom behandlingsperioden. </a:t>
            </a:r>
          </a:p>
          <a:p>
            <a:pPr marL="285750" indent="-285750" algn="l">
              <a:lnSpc>
                <a:spcPts val="2300"/>
              </a:lnSpc>
              <a:spcAft>
                <a:spcPts val="1200"/>
              </a:spcAft>
              <a:buFont typeface="Arial" panose="020B0604020202020204" pitchFamily="34" charset="0"/>
              <a:buChar char="•"/>
            </a:pPr>
            <a:r>
              <a:rPr lang="nb-NO" sz="1700" b="0" i="0" dirty="0">
                <a:solidFill>
                  <a:srgbClr val="000000"/>
                </a:solidFill>
                <a:effectLst/>
                <a:latin typeface="+mn-lt"/>
              </a:rPr>
              <a:t>En gjennomsnittlig score på 1,85 eller over er en indikasjon på psykiske plager. Dersom scoringen er vedvarende høy, skal pasienten vurderes av en spesialist.</a:t>
            </a:r>
          </a:p>
        </p:txBody>
      </p:sp>
      <p:sp>
        <p:nvSpPr>
          <p:cNvPr id="9" name="TekstSylinder 8">
            <a:extLst>
              <a:ext uri="{FF2B5EF4-FFF2-40B4-BE49-F238E27FC236}">
                <a16:creationId xmlns:a16="http://schemas.microsoft.com/office/drawing/2014/main" id="{F7A170D4-3548-BCA6-715D-ECABFDBC8778}"/>
              </a:ext>
            </a:extLst>
          </p:cNvPr>
          <p:cNvSpPr txBox="1"/>
          <p:nvPr/>
        </p:nvSpPr>
        <p:spPr>
          <a:xfrm>
            <a:off x="501934" y="2206779"/>
            <a:ext cx="7385355" cy="1231106"/>
          </a:xfrm>
          <a:prstGeom prst="rect">
            <a:avLst/>
          </a:prstGeom>
          <a:noFill/>
        </p:spPr>
        <p:txBody>
          <a:bodyPr wrap="none" rtlCol="0">
            <a:spAutoFit/>
          </a:bodyPr>
          <a:lstStyle/>
          <a:p>
            <a:pPr marL="285750" indent="-285750" algn="l">
              <a:spcAft>
                <a:spcPts val="1200"/>
              </a:spcAft>
              <a:buFont typeface="Arial" panose="020B0604020202020204" pitchFamily="34" charset="0"/>
              <a:buChar char="•"/>
            </a:pPr>
            <a:r>
              <a:rPr lang="nb-NO" sz="1800" b="0" i="0" dirty="0">
                <a:solidFill>
                  <a:srgbClr val="000000"/>
                </a:solidFill>
                <a:effectLst/>
                <a:latin typeface="+mn-lt"/>
              </a:rPr>
              <a:t>Pasienter som ligger lenge på isolat bør screenes ca. hver 14. dag. </a:t>
            </a:r>
          </a:p>
          <a:p>
            <a:pPr marL="285750" indent="-285750" algn="l">
              <a:spcAft>
                <a:spcPts val="1200"/>
              </a:spcAft>
              <a:buFont typeface="Arial" panose="020B0604020202020204" pitchFamily="34" charset="0"/>
              <a:buChar char="•"/>
            </a:pPr>
            <a:r>
              <a:rPr lang="nb-NO" sz="1800" b="0" i="0" dirty="0">
                <a:solidFill>
                  <a:srgbClr val="000000"/>
                </a:solidFill>
                <a:effectLst/>
                <a:latin typeface="+mn-lt"/>
              </a:rPr>
              <a:t>Tidlig i behandlingsfasen er det forventet at pasienten scorer høyt. </a:t>
            </a:r>
          </a:p>
          <a:p>
            <a:endParaRPr lang="nb-NO" dirty="0"/>
          </a:p>
        </p:txBody>
      </p:sp>
      <p:pic>
        <p:nvPicPr>
          <p:cNvPr id="12" name="Bilde 11">
            <a:extLst>
              <a:ext uri="{FF2B5EF4-FFF2-40B4-BE49-F238E27FC236}">
                <a16:creationId xmlns:a16="http://schemas.microsoft.com/office/drawing/2014/main" id="{6E6D2DEC-17A7-CAF0-4C38-F82F34C0DE77}"/>
              </a:ext>
            </a:extLst>
          </p:cNvPr>
          <p:cNvPicPr>
            <a:picLocks noChangeAspect="1"/>
          </p:cNvPicPr>
          <p:nvPr/>
        </p:nvPicPr>
        <p:blipFill>
          <a:blip r:embed="rId3"/>
          <a:stretch>
            <a:fillRect/>
          </a:stretch>
        </p:blipFill>
        <p:spPr>
          <a:xfrm>
            <a:off x="5953125" y="3206904"/>
            <a:ext cx="2890838" cy="3035258"/>
          </a:xfrm>
          <a:prstGeom prst="rect">
            <a:avLst/>
          </a:prstGeom>
        </p:spPr>
      </p:pic>
    </p:spTree>
    <p:extLst>
      <p:ext uri="{BB962C8B-B14F-4D97-AF65-F5344CB8AC3E}">
        <p14:creationId xmlns:p14="http://schemas.microsoft.com/office/powerpoint/2010/main" val="7875474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9D23D0-6E73-2D06-FA43-097855289460}"/>
              </a:ext>
            </a:extLst>
          </p:cNvPr>
          <p:cNvSpPr>
            <a:spLocks noGrp="1"/>
          </p:cNvSpPr>
          <p:nvPr>
            <p:ph type="title"/>
          </p:nvPr>
        </p:nvSpPr>
        <p:spPr>
          <a:xfrm>
            <a:off x="777294" y="1536849"/>
            <a:ext cx="7929657" cy="1000125"/>
          </a:xfrm>
        </p:spPr>
        <p:txBody>
          <a:bodyPr/>
          <a:lstStyle/>
          <a:p>
            <a:r>
              <a:rPr lang="nb-NO" sz="2600" b="1" i="0" dirty="0">
                <a:solidFill>
                  <a:srgbClr val="000000"/>
                </a:solidFill>
                <a:effectLst/>
                <a:latin typeface="+mj-lt"/>
              </a:rPr>
              <a:t>Roller, ansvar og praktisk gjennomføring av screeningen for depresjon</a:t>
            </a:r>
            <a:br>
              <a:rPr lang="nb-NO" b="0" i="0" dirty="0">
                <a:solidFill>
                  <a:srgbClr val="000000"/>
                </a:solidFill>
                <a:effectLst/>
                <a:latin typeface="+mj-lt"/>
              </a:rPr>
            </a:br>
            <a:endParaRPr lang="nb-NO" dirty="0">
              <a:latin typeface="+mj-lt"/>
            </a:endParaRPr>
          </a:p>
        </p:txBody>
      </p:sp>
      <p:sp>
        <p:nvSpPr>
          <p:cNvPr id="3" name="Plassholder for innhold 2">
            <a:extLst>
              <a:ext uri="{FF2B5EF4-FFF2-40B4-BE49-F238E27FC236}">
                <a16:creationId xmlns:a16="http://schemas.microsoft.com/office/drawing/2014/main" id="{F00E2EC1-5A1E-D198-96DE-620EE8A81172}"/>
              </a:ext>
            </a:extLst>
          </p:cNvPr>
          <p:cNvSpPr>
            <a:spLocks noGrp="1"/>
          </p:cNvSpPr>
          <p:nvPr>
            <p:ph idx="1"/>
          </p:nvPr>
        </p:nvSpPr>
        <p:spPr>
          <a:xfrm>
            <a:off x="455422" y="2562734"/>
            <a:ext cx="5173853" cy="3806825"/>
          </a:xfrm>
        </p:spPr>
        <p:txBody>
          <a:bodyPr/>
          <a:lstStyle/>
          <a:p>
            <a:pPr>
              <a:lnSpc>
                <a:spcPts val="2600"/>
              </a:lnSpc>
              <a:spcBef>
                <a:spcPts val="0"/>
              </a:spcBef>
              <a:spcAft>
                <a:spcPts val="1800"/>
              </a:spcAft>
            </a:pPr>
            <a:r>
              <a:rPr lang="nb-NO" sz="1800" b="0" i="0" dirty="0">
                <a:solidFill>
                  <a:srgbClr val="000000"/>
                </a:solidFill>
                <a:effectLst/>
                <a:latin typeface="+mn-lt"/>
              </a:rPr>
              <a:t>Behandlende lege bør sikre at screeningen gjennomføres, men selve gjennomføringen kan delegeres til annet helsepersonell. </a:t>
            </a:r>
          </a:p>
          <a:p>
            <a:pPr>
              <a:lnSpc>
                <a:spcPts val="2600"/>
              </a:lnSpc>
              <a:spcBef>
                <a:spcPts val="0"/>
              </a:spcBef>
              <a:spcAft>
                <a:spcPts val="1800"/>
              </a:spcAft>
            </a:pPr>
            <a:r>
              <a:rPr lang="nb-NO" sz="1800" b="0" i="0" dirty="0">
                <a:solidFill>
                  <a:srgbClr val="000000"/>
                </a:solidFill>
                <a:effectLst/>
                <a:latin typeface="+mn-lt"/>
              </a:rPr>
              <a:t>Den som gjennomfører screeningen, bør være en som har tillit hos pasienten. </a:t>
            </a:r>
          </a:p>
          <a:p>
            <a:pPr>
              <a:lnSpc>
                <a:spcPts val="2600"/>
              </a:lnSpc>
              <a:spcBef>
                <a:spcPts val="0"/>
              </a:spcBef>
              <a:spcAft>
                <a:spcPts val="1800"/>
              </a:spcAft>
            </a:pPr>
            <a:r>
              <a:rPr lang="nb-NO" sz="1800" dirty="0">
                <a:solidFill>
                  <a:srgbClr val="000000"/>
                </a:solidFill>
                <a:latin typeface="+mn-lt"/>
              </a:rPr>
              <a:t>Det er viktig å «normalisere» screeningen. </a:t>
            </a:r>
            <a:endParaRPr lang="nb-NO" sz="1800" b="0" i="0" dirty="0">
              <a:solidFill>
                <a:srgbClr val="000000"/>
              </a:solidFill>
              <a:effectLst/>
              <a:latin typeface="+mn-lt"/>
            </a:endParaRPr>
          </a:p>
          <a:p>
            <a:pPr>
              <a:lnSpc>
                <a:spcPts val="2600"/>
              </a:lnSpc>
              <a:spcBef>
                <a:spcPts val="0"/>
              </a:spcBef>
              <a:spcAft>
                <a:spcPts val="1800"/>
              </a:spcAft>
            </a:pPr>
            <a:r>
              <a:rPr lang="nb-NO" sz="1800" b="0" i="0" dirty="0">
                <a:solidFill>
                  <a:srgbClr val="000000"/>
                </a:solidFill>
                <a:effectLst/>
                <a:latin typeface="+mn-lt"/>
              </a:rPr>
              <a:t>For pasienter som har behov for psykososial oppfølging, skal dette inngå i behandlingsplanen.</a:t>
            </a:r>
            <a:endParaRPr lang="nb-NO" sz="1800" dirty="0">
              <a:latin typeface="+mn-lt"/>
            </a:endParaRPr>
          </a:p>
        </p:txBody>
      </p:sp>
      <p:sp>
        <p:nvSpPr>
          <p:cNvPr id="4" name="Plassholder for dato 3">
            <a:extLst>
              <a:ext uri="{FF2B5EF4-FFF2-40B4-BE49-F238E27FC236}">
                <a16:creationId xmlns:a16="http://schemas.microsoft.com/office/drawing/2014/main" id="{7F10F170-56AF-92C5-9A26-93F1AAD8D34B}"/>
              </a:ext>
            </a:extLst>
          </p:cNvPr>
          <p:cNvSpPr>
            <a:spLocks noGrp="1"/>
          </p:cNvSpPr>
          <p:nvPr>
            <p:ph type="dt" sz="half" idx="10"/>
          </p:nvPr>
        </p:nvSpPr>
        <p:spPr/>
        <p:txBody>
          <a:bodyPr/>
          <a:lstStyle/>
          <a:p>
            <a:fld id="{F621C806-1346-4875-A707-B369C5528728}" type="datetime1">
              <a:rPr lang="nb-NO" smtClean="0"/>
              <a:pPr/>
              <a:t>14.03.2023</a:t>
            </a:fld>
            <a:endParaRPr lang="nb-NO"/>
          </a:p>
        </p:txBody>
      </p:sp>
      <p:sp>
        <p:nvSpPr>
          <p:cNvPr id="5" name="Plassholder for bunntekst 4">
            <a:extLst>
              <a:ext uri="{FF2B5EF4-FFF2-40B4-BE49-F238E27FC236}">
                <a16:creationId xmlns:a16="http://schemas.microsoft.com/office/drawing/2014/main" id="{BBCC33F1-42D5-2884-CD72-B4A79ED3372E}"/>
              </a:ext>
            </a:extLst>
          </p:cNvPr>
          <p:cNvSpPr>
            <a:spLocks noGrp="1"/>
          </p:cNvSpPr>
          <p:nvPr>
            <p:ph type="ftr" sz="quarter" idx="11"/>
          </p:nvPr>
        </p:nvSpPr>
        <p:spPr/>
        <p:txBody>
          <a:bodyPr/>
          <a:lstStyle/>
          <a:p>
            <a:pPr>
              <a:defRPr/>
            </a:pPr>
            <a:endParaRPr lang="nb-NO"/>
          </a:p>
        </p:txBody>
      </p:sp>
      <p:sp>
        <p:nvSpPr>
          <p:cNvPr id="6" name="Plassholder for lysbildenummer 5">
            <a:extLst>
              <a:ext uri="{FF2B5EF4-FFF2-40B4-BE49-F238E27FC236}">
                <a16:creationId xmlns:a16="http://schemas.microsoft.com/office/drawing/2014/main" id="{8606EB98-CB14-9C2E-0C04-63A5CAD9C1CA}"/>
              </a:ext>
            </a:extLst>
          </p:cNvPr>
          <p:cNvSpPr>
            <a:spLocks noGrp="1"/>
          </p:cNvSpPr>
          <p:nvPr>
            <p:ph type="sldNum" sz="quarter" idx="12"/>
          </p:nvPr>
        </p:nvSpPr>
        <p:spPr/>
        <p:txBody>
          <a:bodyPr/>
          <a:lstStyle/>
          <a:p>
            <a:fld id="{A8C3BF63-66A9-44AA-92FF-FCAC0ED94262}" type="slidenum">
              <a:rPr lang="nb-NO" smtClean="0"/>
              <a:pPr/>
              <a:t>12</a:t>
            </a:fld>
            <a:endParaRPr lang="nb-NO"/>
          </a:p>
        </p:txBody>
      </p:sp>
      <p:pic>
        <p:nvPicPr>
          <p:cNvPr id="21" name="Bilde 20" descr="Et bilde som inneholder tekst&#10;&#10;Automatisk generert beskrivelse">
            <a:extLst>
              <a:ext uri="{FF2B5EF4-FFF2-40B4-BE49-F238E27FC236}">
                <a16:creationId xmlns:a16="http://schemas.microsoft.com/office/drawing/2014/main" id="{2E26CB6C-F763-7DEE-1F16-827AAF5C7083}"/>
              </a:ext>
            </a:extLst>
          </p:cNvPr>
          <p:cNvPicPr>
            <a:picLocks noChangeAspect="1"/>
          </p:cNvPicPr>
          <p:nvPr/>
        </p:nvPicPr>
        <p:blipFill rotWithShape="1">
          <a:blip r:embed="rId3"/>
          <a:srcRect t="3774" b="30967"/>
          <a:stretch/>
        </p:blipFill>
        <p:spPr>
          <a:xfrm>
            <a:off x="5940717" y="4684186"/>
            <a:ext cx="2717507" cy="1767414"/>
          </a:xfrm>
          <a:prstGeom prst="rect">
            <a:avLst/>
          </a:prstGeom>
        </p:spPr>
      </p:pic>
      <p:pic>
        <p:nvPicPr>
          <p:cNvPr id="23" name="Bilde 22" descr="Et bilde som inneholder tekst&#10;&#10;Automatisk generert beskrivelse">
            <a:extLst>
              <a:ext uri="{FF2B5EF4-FFF2-40B4-BE49-F238E27FC236}">
                <a16:creationId xmlns:a16="http://schemas.microsoft.com/office/drawing/2014/main" id="{E45F6E2F-70EF-5F0C-3E48-43CD46E92CA0}"/>
              </a:ext>
            </a:extLst>
          </p:cNvPr>
          <p:cNvPicPr>
            <a:picLocks noChangeAspect="1"/>
          </p:cNvPicPr>
          <p:nvPr/>
        </p:nvPicPr>
        <p:blipFill rotWithShape="1">
          <a:blip r:embed="rId4"/>
          <a:srcRect b="18122"/>
          <a:stretch/>
        </p:blipFill>
        <p:spPr>
          <a:xfrm>
            <a:off x="5980258" y="2725094"/>
            <a:ext cx="2726693" cy="1741052"/>
          </a:xfrm>
          <a:prstGeom prst="rect">
            <a:avLst/>
          </a:prstGeom>
        </p:spPr>
      </p:pic>
    </p:spTree>
    <p:extLst>
      <p:ext uri="{BB962C8B-B14F-4D97-AF65-F5344CB8AC3E}">
        <p14:creationId xmlns:p14="http://schemas.microsoft.com/office/powerpoint/2010/main" val="12721336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8779-75CD-C5AC-7297-DC66CCE78ACB}"/>
              </a:ext>
            </a:extLst>
          </p:cNvPr>
          <p:cNvSpPr>
            <a:spLocks noGrp="1"/>
          </p:cNvSpPr>
          <p:nvPr>
            <p:ph type="title"/>
          </p:nvPr>
        </p:nvSpPr>
        <p:spPr>
          <a:xfrm>
            <a:off x="903287" y="1076037"/>
            <a:ext cx="7204075" cy="1000125"/>
          </a:xfrm>
        </p:spPr>
        <p:txBody>
          <a:bodyPr/>
          <a:lstStyle/>
          <a:p>
            <a:r>
              <a:rPr lang="nb-NO" b="1" dirty="0">
                <a:solidFill>
                  <a:schemeClr val="tx1"/>
                </a:solidFill>
              </a:rPr>
              <a:t>Oppsummering</a:t>
            </a:r>
          </a:p>
        </p:txBody>
      </p:sp>
      <p:sp>
        <p:nvSpPr>
          <p:cNvPr id="3" name="Content Placeholder 2">
            <a:extLst>
              <a:ext uri="{FF2B5EF4-FFF2-40B4-BE49-F238E27FC236}">
                <a16:creationId xmlns:a16="http://schemas.microsoft.com/office/drawing/2014/main" id="{3EE01604-99BB-8767-7BAF-5A457CE5183E}"/>
              </a:ext>
            </a:extLst>
          </p:cNvPr>
          <p:cNvSpPr>
            <a:spLocks noGrp="1"/>
          </p:cNvSpPr>
          <p:nvPr>
            <p:ph idx="1"/>
          </p:nvPr>
        </p:nvSpPr>
        <p:spPr>
          <a:xfrm>
            <a:off x="522286" y="2096222"/>
            <a:ext cx="8321677" cy="3806825"/>
          </a:xfrm>
        </p:spPr>
        <p:txBody>
          <a:bodyPr/>
          <a:lstStyle/>
          <a:p>
            <a:r>
              <a:rPr lang="nb-NO" sz="1900" dirty="0">
                <a:solidFill>
                  <a:schemeClr val="tx1">
                    <a:lumMod val="95000"/>
                    <a:lumOff val="5000"/>
                  </a:schemeClr>
                </a:solidFill>
              </a:rPr>
              <a:t>Mange tuberkulosepasienter har psykososiale utfordringer, og det er viktig å gi god oppfølging for disse.</a:t>
            </a:r>
          </a:p>
          <a:p>
            <a:r>
              <a:rPr lang="nb-NO" sz="1900" dirty="0">
                <a:solidFill>
                  <a:schemeClr val="tx1">
                    <a:lumMod val="95000"/>
                    <a:lumOff val="5000"/>
                  </a:schemeClr>
                </a:solidFill>
              </a:rPr>
              <a:t>De vanligste psykiske </a:t>
            </a:r>
            <a:r>
              <a:rPr lang="nb-NO" sz="1900" dirty="0" err="1">
                <a:solidFill>
                  <a:schemeClr val="tx1">
                    <a:lumMod val="95000"/>
                    <a:lumOff val="5000"/>
                  </a:schemeClr>
                </a:solidFill>
              </a:rPr>
              <a:t>komorbiditetene</a:t>
            </a:r>
            <a:r>
              <a:rPr lang="nb-NO" sz="1900" dirty="0">
                <a:solidFill>
                  <a:schemeClr val="tx1">
                    <a:lumMod val="95000"/>
                    <a:lumOff val="5000"/>
                  </a:schemeClr>
                </a:solidFill>
              </a:rPr>
              <a:t> er depresjon og angst. Noen får også traumereaksjoner.</a:t>
            </a:r>
          </a:p>
          <a:p>
            <a:r>
              <a:rPr lang="nb-NO" sz="1900" dirty="0">
                <a:solidFill>
                  <a:schemeClr val="tx1">
                    <a:lumMod val="95000"/>
                    <a:lumOff val="5000"/>
                  </a:schemeClr>
                </a:solidFill>
              </a:rPr>
              <a:t>Særlig tiden på isolat er krevende, da pasienten mister den beskyttelsen som tilknytningen til andre mennesker gir.</a:t>
            </a:r>
          </a:p>
          <a:p>
            <a:r>
              <a:rPr lang="nb-NO" sz="1900" dirty="0">
                <a:solidFill>
                  <a:schemeClr val="tx1">
                    <a:lumMod val="95000"/>
                    <a:lumOff val="5000"/>
                  </a:schemeClr>
                </a:solidFill>
              </a:rPr>
              <a:t>Det anbefales at pasienten screenes for depresjon på flere tidspunkter gjennom behandlingen. </a:t>
            </a:r>
          </a:p>
          <a:p>
            <a:r>
              <a:rPr lang="nb-NO" sz="1900" dirty="0">
                <a:solidFill>
                  <a:schemeClr val="tx1">
                    <a:lumMod val="95000"/>
                    <a:lumOff val="5000"/>
                  </a:schemeClr>
                </a:solidFill>
              </a:rPr>
              <a:t>Pasienter som scorer høyt på skjemaer over tid, bør henvises til psykisk helsehjelp. </a:t>
            </a:r>
          </a:p>
          <a:p>
            <a:r>
              <a:rPr lang="nb-NO" sz="1900" dirty="0">
                <a:solidFill>
                  <a:schemeClr val="tx1">
                    <a:lumMod val="95000"/>
                    <a:lumOff val="5000"/>
                  </a:schemeClr>
                </a:solidFill>
              </a:rPr>
              <a:t>Psykisk helsehjelp vil være rettet mot å styrkepasientens </a:t>
            </a:r>
            <a:r>
              <a:rPr lang="nb-NO" sz="1900" b="0" i="0" dirty="0">
                <a:solidFill>
                  <a:schemeClr val="tx1">
                    <a:lumMod val="95000"/>
                    <a:lumOff val="5000"/>
                  </a:schemeClr>
                </a:solidFill>
                <a:effectLst/>
                <a:latin typeface="+mn-lt"/>
              </a:rPr>
              <a:t>styrke pasientens ressurser og strategier for å mestre sykdommen.</a:t>
            </a:r>
          </a:p>
          <a:p>
            <a:endParaRPr lang="nb-NO" dirty="0"/>
          </a:p>
        </p:txBody>
      </p:sp>
      <p:sp>
        <p:nvSpPr>
          <p:cNvPr id="4" name="Date Placeholder 3">
            <a:extLst>
              <a:ext uri="{FF2B5EF4-FFF2-40B4-BE49-F238E27FC236}">
                <a16:creationId xmlns:a16="http://schemas.microsoft.com/office/drawing/2014/main" id="{97AB1012-718A-74DF-33B5-2FFA20D016FE}"/>
              </a:ext>
            </a:extLst>
          </p:cNvPr>
          <p:cNvSpPr>
            <a:spLocks noGrp="1"/>
          </p:cNvSpPr>
          <p:nvPr>
            <p:ph type="dt" sz="half" idx="10"/>
          </p:nvPr>
        </p:nvSpPr>
        <p:spPr/>
        <p:txBody>
          <a:bodyPr/>
          <a:lstStyle/>
          <a:p>
            <a:fld id="{F621C806-1346-4875-A707-B369C5528728}" type="datetime1">
              <a:rPr lang="nb-NO"/>
              <a:pPr/>
              <a:t>14.03.2023</a:t>
            </a:fld>
            <a:endParaRPr lang="nb-NO"/>
          </a:p>
        </p:txBody>
      </p:sp>
      <p:sp>
        <p:nvSpPr>
          <p:cNvPr id="5" name="Footer Placeholder 4">
            <a:extLst>
              <a:ext uri="{FF2B5EF4-FFF2-40B4-BE49-F238E27FC236}">
                <a16:creationId xmlns:a16="http://schemas.microsoft.com/office/drawing/2014/main" id="{277DC77D-F99A-9889-64CE-64F596C6534B}"/>
              </a:ext>
            </a:extLst>
          </p:cNvPr>
          <p:cNvSpPr>
            <a:spLocks noGrp="1"/>
          </p:cNvSpPr>
          <p:nvPr>
            <p:ph type="ftr" sz="quarter" idx="11"/>
          </p:nvPr>
        </p:nvSpPr>
        <p:spPr/>
        <p:txBody>
          <a:bodyPr/>
          <a:lstStyle/>
          <a:p>
            <a:pPr>
              <a:defRPr/>
            </a:pPr>
            <a:endParaRPr lang="nb-NO"/>
          </a:p>
        </p:txBody>
      </p:sp>
      <p:sp>
        <p:nvSpPr>
          <p:cNvPr id="6" name="Slide Number Placeholder 5">
            <a:extLst>
              <a:ext uri="{FF2B5EF4-FFF2-40B4-BE49-F238E27FC236}">
                <a16:creationId xmlns:a16="http://schemas.microsoft.com/office/drawing/2014/main" id="{FEC5AFE7-8043-26BC-7BF2-0B6B2AA483CC}"/>
              </a:ext>
            </a:extLst>
          </p:cNvPr>
          <p:cNvSpPr>
            <a:spLocks noGrp="1"/>
          </p:cNvSpPr>
          <p:nvPr>
            <p:ph type="sldNum" sz="quarter" idx="12"/>
          </p:nvPr>
        </p:nvSpPr>
        <p:spPr/>
        <p:txBody>
          <a:bodyPr/>
          <a:lstStyle/>
          <a:p>
            <a:fld id="{A8C3BF63-66A9-44AA-92FF-FCAC0ED94262}" type="slidenum">
              <a:rPr lang="nb-NO"/>
              <a:pPr/>
              <a:t>13</a:t>
            </a:fld>
            <a:endParaRPr lang="nb-NO"/>
          </a:p>
        </p:txBody>
      </p:sp>
    </p:spTree>
    <p:extLst>
      <p:ext uri="{BB962C8B-B14F-4D97-AF65-F5344CB8AC3E}">
        <p14:creationId xmlns:p14="http://schemas.microsoft.com/office/powerpoint/2010/main" val="11039952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6BA12D-1D22-980E-8E2B-FAE0746B105E}"/>
              </a:ext>
            </a:extLst>
          </p:cNvPr>
          <p:cNvSpPr>
            <a:spLocks noGrp="1"/>
          </p:cNvSpPr>
          <p:nvPr>
            <p:ph type="title"/>
          </p:nvPr>
        </p:nvSpPr>
        <p:spPr>
          <a:xfrm>
            <a:off x="627654" y="1841705"/>
            <a:ext cx="8797636" cy="1000125"/>
          </a:xfrm>
        </p:spPr>
        <p:txBody>
          <a:bodyPr/>
          <a:lstStyle/>
          <a:p>
            <a:pPr>
              <a:lnSpc>
                <a:spcPts val="2160"/>
              </a:lnSpc>
            </a:pPr>
            <a:r>
              <a:rPr lang="nb-NO" sz="1800" b="1" dirty="0">
                <a:solidFill>
                  <a:schemeClr val="tx1">
                    <a:lumMod val="95000"/>
                    <a:lumOff val="5000"/>
                  </a:schemeClr>
                </a:solidFill>
              </a:rPr>
              <a:t>Likepersonstjeneste (LHL Internasjonal): </a:t>
            </a:r>
            <a:r>
              <a:rPr lang="nb-NO" sz="1800" dirty="0" err="1">
                <a:solidFill>
                  <a:schemeClr val="tx1">
                    <a:lumMod val="95000"/>
                    <a:lumOff val="5000"/>
                  </a:schemeClr>
                </a:solidFill>
                <a:latin typeface="+mj-lt"/>
              </a:rPr>
              <a:t>t</a:t>
            </a:r>
            <a:r>
              <a:rPr lang="nb-NO" sz="1800" i="0" dirty="0" err="1">
                <a:solidFill>
                  <a:schemeClr val="tx1">
                    <a:lumMod val="95000"/>
                    <a:lumOff val="5000"/>
                  </a:schemeClr>
                </a:solidFill>
                <a:effectLst/>
                <a:latin typeface="+mj-lt"/>
              </a:rPr>
              <a:t>lf</a:t>
            </a:r>
            <a:r>
              <a:rPr lang="nb-NO" sz="1800" i="0" dirty="0">
                <a:solidFill>
                  <a:schemeClr val="tx1">
                    <a:lumMod val="95000"/>
                    <a:lumOff val="5000"/>
                  </a:schemeClr>
                </a:solidFill>
                <a:effectLst/>
                <a:latin typeface="+mj-lt"/>
              </a:rPr>
              <a:t>: 22 79 92 00 eller </a:t>
            </a:r>
            <a:br>
              <a:rPr lang="nb-NO" sz="1800" i="0" dirty="0">
                <a:solidFill>
                  <a:schemeClr val="tx1">
                    <a:lumMod val="95000"/>
                    <a:lumOff val="5000"/>
                  </a:schemeClr>
                </a:solidFill>
                <a:effectLst/>
                <a:latin typeface="+mj-lt"/>
              </a:rPr>
            </a:br>
            <a:r>
              <a:rPr lang="nb-NO" sz="1800" i="0" dirty="0">
                <a:solidFill>
                  <a:schemeClr val="tx1">
                    <a:lumMod val="95000"/>
                    <a:lumOff val="5000"/>
                  </a:schemeClr>
                </a:solidFill>
                <a:effectLst/>
                <a:latin typeface="+mj-lt"/>
              </a:rPr>
              <a:t>e-post </a:t>
            </a:r>
            <a:r>
              <a:rPr lang="nb-NO" sz="1800" i="0" u="sng" dirty="0">
                <a:solidFill>
                  <a:schemeClr val="tx1">
                    <a:lumMod val="95000"/>
                    <a:lumOff val="5000"/>
                  </a:schemeClr>
                </a:solidFill>
                <a:effectLst/>
                <a:latin typeface="+mj-lt"/>
                <a:hlinkClick r:id="rId3" tooltip="tuberkulose@lhl.no">
                  <a:extLst>
                    <a:ext uri="{A12FA001-AC4F-418D-AE19-62706E023703}">
                      <ahyp:hlinkClr xmlns:ahyp="http://schemas.microsoft.com/office/drawing/2018/hyperlinkcolor" val="tx"/>
                    </a:ext>
                  </a:extLst>
                </a:hlinkClick>
              </a:rPr>
              <a:t>tuberkulose@lhli.no</a:t>
            </a:r>
            <a:endParaRPr lang="nb-NO" sz="1800" b="1" dirty="0">
              <a:solidFill>
                <a:schemeClr val="tx1">
                  <a:lumMod val="95000"/>
                  <a:lumOff val="5000"/>
                </a:schemeClr>
              </a:solidFill>
            </a:endParaRPr>
          </a:p>
        </p:txBody>
      </p:sp>
      <p:sp>
        <p:nvSpPr>
          <p:cNvPr id="4" name="Plassholder for dato 3">
            <a:extLst>
              <a:ext uri="{FF2B5EF4-FFF2-40B4-BE49-F238E27FC236}">
                <a16:creationId xmlns:a16="http://schemas.microsoft.com/office/drawing/2014/main" id="{DEE3AB5A-E378-0AA8-7018-CF01AD14F489}"/>
              </a:ext>
            </a:extLst>
          </p:cNvPr>
          <p:cNvSpPr>
            <a:spLocks noGrp="1"/>
          </p:cNvSpPr>
          <p:nvPr>
            <p:ph type="dt" sz="half" idx="10"/>
          </p:nvPr>
        </p:nvSpPr>
        <p:spPr/>
        <p:txBody>
          <a:bodyPr/>
          <a:lstStyle/>
          <a:p>
            <a:fld id="{F621C806-1346-4875-A707-B369C5528728}" type="datetime1">
              <a:rPr lang="nb-NO" smtClean="0"/>
              <a:pPr/>
              <a:t>14.03.2023</a:t>
            </a:fld>
            <a:endParaRPr lang="nb-NO"/>
          </a:p>
        </p:txBody>
      </p:sp>
      <p:sp>
        <p:nvSpPr>
          <p:cNvPr id="5" name="Plassholder for bunntekst 4">
            <a:extLst>
              <a:ext uri="{FF2B5EF4-FFF2-40B4-BE49-F238E27FC236}">
                <a16:creationId xmlns:a16="http://schemas.microsoft.com/office/drawing/2014/main" id="{3D58CCCA-12DB-E6C7-A0BE-E9B410AAA1FE}"/>
              </a:ext>
            </a:extLst>
          </p:cNvPr>
          <p:cNvSpPr>
            <a:spLocks noGrp="1"/>
          </p:cNvSpPr>
          <p:nvPr>
            <p:ph type="ftr" sz="quarter" idx="11"/>
          </p:nvPr>
        </p:nvSpPr>
        <p:spPr>
          <a:xfrm>
            <a:off x="1377950" y="6451600"/>
            <a:ext cx="409286" cy="45719"/>
          </a:xfrm>
        </p:spPr>
        <p:txBody>
          <a:bodyPr/>
          <a:lstStyle/>
          <a:p>
            <a:pPr>
              <a:defRPr/>
            </a:pPr>
            <a:endParaRPr lang="nb-NO" dirty="0"/>
          </a:p>
        </p:txBody>
      </p:sp>
      <p:sp>
        <p:nvSpPr>
          <p:cNvPr id="6" name="Plassholder for lysbildenummer 5">
            <a:extLst>
              <a:ext uri="{FF2B5EF4-FFF2-40B4-BE49-F238E27FC236}">
                <a16:creationId xmlns:a16="http://schemas.microsoft.com/office/drawing/2014/main" id="{048C615B-A228-E193-22D9-8348C64C825B}"/>
              </a:ext>
            </a:extLst>
          </p:cNvPr>
          <p:cNvSpPr>
            <a:spLocks noGrp="1"/>
          </p:cNvSpPr>
          <p:nvPr>
            <p:ph type="sldNum" sz="quarter" idx="12"/>
          </p:nvPr>
        </p:nvSpPr>
        <p:spPr/>
        <p:txBody>
          <a:bodyPr/>
          <a:lstStyle/>
          <a:p>
            <a:fld id="{A8C3BF63-66A9-44AA-92FF-FCAC0ED94262}" type="slidenum">
              <a:rPr lang="nb-NO" smtClean="0"/>
              <a:pPr/>
              <a:t>14</a:t>
            </a:fld>
            <a:endParaRPr lang="nb-NO"/>
          </a:p>
        </p:txBody>
      </p:sp>
      <p:sp>
        <p:nvSpPr>
          <p:cNvPr id="10" name="TekstSylinder 9">
            <a:extLst>
              <a:ext uri="{FF2B5EF4-FFF2-40B4-BE49-F238E27FC236}">
                <a16:creationId xmlns:a16="http://schemas.microsoft.com/office/drawing/2014/main" id="{4EC0E909-A044-8DE7-907D-3BFE382DA852}"/>
              </a:ext>
            </a:extLst>
          </p:cNvPr>
          <p:cNvSpPr txBox="1"/>
          <p:nvPr/>
        </p:nvSpPr>
        <p:spPr>
          <a:xfrm>
            <a:off x="613370" y="2763289"/>
            <a:ext cx="8349655" cy="923330"/>
          </a:xfrm>
          <a:prstGeom prst="rect">
            <a:avLst/>
          </a:prstGeom>
          <a:noFill/>
        </p:spPr>
        <p:txBody>
          <a:bodyPr wrap="square" rtlCol="0">
            <a:spAutoFit/>
          </a:bodyPr>
          <a:lstStyle/>
          <a:p>
            <a:r>
              <a:rPr lang="nb-NO" b="1" dirty="0"/>
              <a:t>Informasjonsbrosjyre for pasienter med tuberkulose: </a:t>
            </a:r>
            <a:r>
              <a:rPr lang="nb-NO" dirty="0">
                <a:solidFill>
                  <a:schemeClr val="tx1">
                    <a:lumMod val="95000"/>
                    <a:lumOff val="5000"/>
                  </a:schemeClr>
                </a:solidFill>
                <a:hlinkClick r:id="rId4">
                  <a:extLst>
                    <a:ext uri="{A12FA001-AC4F-418D-AE19-62706E023703}">
                      <ahyp:hlinkClr xmlns:ahyp="http://schemas.microsoft.com/office/drawing/2018/hyperlinkcolor" val="tx"/>
                    </a:ext>
                  </a:extLst>
                </a:hlinkClick>
              </a:rPr>
              <a:t>Du blir frisk av tuberkulose (</a:t>
            </a:r>
            <a:r>
              <a:rPr lang="nb-NO" dirty="0" err="1">
                <a:solidFill>
                  <a:schemeClr val="tx1">
                    <a:lumMod val="95000"/>
                    <a:lumOff val="5000"/>
                  </a:schemeClr>
                </a:solidFill>
                <a:hlinkClick r:id="rId4">
                  <a:extLst>
                    <a:ext uri="{A12FA001-AC4F-418D-AE19-62706E023703}">
                      <ahyp:hlinkClr xmlns:ahyp="http://schemas.microsoft.com/office/drawing/2018/hyperlinkcolor" val="tx"/>
                    </a:ext>
                  </a:extLst>
                </a:hlinkClick>
              </a:rPr>
              <a:t>hovedbrosjyre</a:t>
            </a:r>
            <a:r>
              <a:rPr lang="nb-NO" dirty="0">
                <a:solidFill>
                  <a:schemeClr val="tx1">
                    <a:lumMod val="95000"/>
                    <a:lumOff val="5000"/>
                  </a:schemeClr>
                </a:solidFill>
                <a:hlinkClick r:id="rId4">
                  <a:extLst>
                    <a:ext uri="{A12FA001-AC4F-418D-AE19-62706E023703}">
                      <ahyp:hlinkClr xmlns:ahyp="http://schemas.microsoft.com/office/drawing/2018/hyperlinkcolor" val="tx"/>
                    </a:ext>
                  </a:extLst>
                </a:hlinkClick>
              </a:rPr>
              <a:t>) - FHI</a:t>
            </a:r>
            <a:endParaRPr lang="nb-NO" dirty="0">
              <a:solidFill>
                <a:schemeClr val="tx1">
                  <a:lumMod val="95000"/>
                  <a:lumOff val="5000"/>
                </a:schemeClr>
              </a:solidFill>
            </a:endParaRPr>
          </a:p>
          <a:p>
            <a:endParaRPr lang="nb-NO" b="1" dirty="0"/>
          </a:p>
        </p:txBody>
      </p:sp>
      <p:sp>
        <p:nvSpPr>
          <p:cNvPr id="11" name="TekstSylinder 10">
            <a:extLst>
              <a:ext uri="{FF2B5EF4-FFF2-40B4-BE49-F238E27FC236}">
                <a16:creationId xmlns:a16="http://schemas.microsoft.com/office/drawing/2014/main" id="{6D50C2CF-7139-1C6A-CE3F-88FADDE5BA48}"/>
              </a:ext>
            </a:extLst>
          </p:cNvPr>
          <p:cNvSpPr txBox="1"/>
          <p:nvPr/>
        </p:nvSpPr>
        <p:spPr>
          <a:xfrm>
            <a:off x="627654" y="4608203"/>
            <a:ext cx="8154393" cy="923330"/>
          </a:xfrm>
          <a:prstGeom prst="rect">
            <a:avLst/>
          </a:prstGeom>
          <a:noFill/>
        </p:spPr>
        <p:txBody>
          <a:bodyPr wrap="square" rtlCol="0">
            <a:spAutoFit/>
          </a:bodyPr>
          <a:lstStyle/>
          <a:p>
            <a:r>
              <a:rPr lang="nb-NO" b="1" dirty="0"/>
              <a:t>Veileder fra Den internasjonale unionen for bekjempelse av tuberkulose og lungesykdommer: </a:t>
            </a:r>
            <a:r>
              <a:rPr lang="en-US" dirty="0">
                <a:solidFill>
                  <a:schemeClr val="tx1">
                    <a:lumMod val="95000"/>
                    <a:lumOff val="5000"/>
                  </a:schemeClr>
                </a:solidFill>
                <a:hlinkClick r:id="rId5">
                  <a:extLst>
                    <a:ext uri="{A12FA001-AC4F-418D-AE19-62706E023703}">
                      <ahyp:hlinkClr xmlns:ahyp="http://schemas.microsoft.com/office/drawing/2018/hyperlinkcolor" val="tx"/>
                    </a:ext>
                  </a:extLst>
                </a:hlinkClick>
              </a:rPr>
              <a:t>Psychosocial counselling and treatment adherence support for people affected by tuberculosis (TB) | The Union</a:t>
            </a:r>
            <a:endParaRPr lang="en-US" b="1" dirty="0">
              <a:solidFill>
                <a:schemeClr val="tx1">
                  <a:lumMod val="95000"/>
                  <a:lumOff val="5000"/>
                </a:schemeClr>
              </a:solidFill>
            </a:endParaRPr>
          </a:p>
        </p:txBody>
      </p:sp>
      <p:sp>
        <p:nvSpPr>
          <p:cNvPr id="7" name="TekstSylinder 6">
            <a:extLst>
              <a:ext uri="{FF2B5EF4-FFF2-40B4-BE49-F238E27FC236}">
                <a16:creationId xmlns:a16="http://schemas.microsoft.com/office/drawing/2014/main" id="{FAD74EE2-DE32-C913-EED3-7202A9258255}"/>
              </a:ext>
            </a:extLst>
          </p:cNvPr>
          <p:cNvSpPr txBox="1"/>
          <p:nvPr/>
        </p:nvSpPr>
        <p:spPr>
          <a:xfrm>
            <a:off x="613370" y="3568668"/>
            <a:ext cx="6938887" cy="646331"/>
          </a:xfrm>
          <a:prstGeom prst="rect">
            <a:avLst/>
          </a:prstGeom>
          <a:noFill/>
        </p:spPr>
        <p:txBody>
          <a:bodyPr wrap="none" rtlCol="0">
            <a:spAutoFit/>
          </a:bodyPr>
          <a:lstStyle/>
          <a:p>
            <a:r>
              <a:rPr lang="nb-NO" b="1" dirty="0"/>
              <a:t>Kort informasjonsfilm om tuberkulose: </a:t>
            </a:r>
            <a:r>
              <a:rPr lang="nb-NO" dirty="0">
                <a:hlinkClick r:id="rId6">
                  <a:extLst>
                    <a:ext uri="{A12FA001-AC4F-418D-AE19-62706E023703}">
                      <ahyp:hlinkClr xmlns:ahyp="http://schemas.microsoft.com/office/drawing/2018/hyperlinkcolor" val="tx"/>
                    </a:ext>
                  </a:extLst>
                </a:hlinkClick>
              </a:rPr>
              <a:t>Tuberkulose - </a:t>
            </a:r>
            <a:r>
              <a:rPr lang="nb-NO" dirty="0" err="1">
                <a:hlinkClick r:id="rId6">
                  <a:extLst>
                    <a:ext uri="{A12FA001-AC4F-418D-AE19-62706E023703}">
                      <ahyp:hlinkClr xmlns:ahyp="http://schemas.microsoft.com/office/drawing/2018/hyperlinkcolor" val="tx"/>
                    </a:ext>
                  </a:extLst>
                </a:hlinkClick>
              </a:rPr>
              <a:t>YouTube</a:t>
            </a:r>
            <a:r>
              <a:rPr lang="nb-NO" b="1" dirty="0"/>
              <a:t> </a:t>
            </a:r>
            <a:br>
              <a:rPr lang="nb-NO" b="1" dirty="0"/>
            </a:br>
            <a:endParaRPr lang="nb-NO" b="1" dirty="0"/>
          </a:p>
        </p:txBody>
      </p:sp>
      <p:sp>
        <p:nvSpPr>
          <p:cNvPr id="8" name="TekstSylinder 7">
            <a:extLst>
              <a:ext uri="{FF2B5EF4-FFF2-40B4-BE49-F238E27FC236}">
                <a16:creationId xmlns:a16="http://schemas.microsoft.com/office/drawing/2014/main" id="{E0BF56CD-A169-93CD-91E9-D0A82DE92143}"/>
              </a:ext>
            </a:extLst>
          </p:cNvPr>
          <p:cNvSpPr txBox="1"/>
          <p:nvPr/>
        </p:nvSpPr>
        <p:spPr>
          <a:xfrm flipH="1">
            <a:off x="627654" y="4104673"/>
            <a:ext cx="8434706" cy="646331"/>
          </a:xfrm>
          <a:prstGeom prst="rect">
            <a:avLst/>
          </a:prstGeom>
          <a:noFill/>
        </p:spPr>
        <p:txBody>
          <a:bodyPr wrap="square" rtlCol="0">
            <a:spAutoFit/>
          </a:bodyPr>
          <a:lstStyle/>
          <a:p>
            <a:r>
              <a:rPr lang="nb-NO" b="1" dirty="0"/>
              <a:t>Film med intervjuer av tidligere pasienter: </a:t>
            </a:r>
            <a:r>
              <a:rPr lang="nb-NO" dirty="0">
                <a:hlinkClick r:id="rId6">
                  <a:extLst>
                    <a:ext uri="{A12FA001-AC4F-418D-AE19-62706E023703}">
                      <ahyp:hlinkClr xmlns:ahyp="http://schemas.microsoft.com/office/drawing/2018/hyperlinkcolor" val="tx"/>
                    </a:ext>
                  </a:extLst>
                </a:hlinkClick>
              </a:rPr>
              <a:t>Tuberkulose - </a:t>
            </a:r>
            <a:r>
              <a:rPr lang="nb-NO" dirty="0" err="1">
                <a:hlinkClick r:id="rId6">
                  <a:extLst>
                    <a:ext uri="{A12FA001-AC4F-418D-AE19-62706E023703}">
                      <ahyp:hlinkClr xmlns:ahyp="http://schemas.microsoft.com/office/drawing/2018/hyperlinkcolor" val="tx"/>
                    </a:ext>
                  </a:extLst>
                </a:hlinkClick>
              </a:rPr>
              <a:t>YouTube</a:t>
            </a:r>
            <a:endParaRPr lang="nb-NO" b="1" dirty="0"/>
          </a:p>
          <a:p>
            <a:endParaRPr lang="nb-NO" dirty="0"/>
          </a:p>
        </p:txBody>
      </p:sp>
      <p:sp>
        <p:nvSpPr>
          <p:cNvPr id="12" name="TekstSylinder 11">
            <a:extLst>
              <a:ext uri="{FF2B5EF4-FFF2-40B4-BE49-F238E27FC236}">
                <a16:creationId xmlns:a16="http://schemas.microsoft.com/office/drawing/2014/main" id="{A4D34C35-31AF-2334-834B-5CA4DF0A3A64}"/>
              </a:ext>
            </a:extLst>
          </p:cNvPr>
          <p:cNvSpPr txBox="1"/>
          <p:nvPr/>
        </p:nvSpPr>
        <p:spPr>
          <a:xfrm>
            <a:off x="627654" y="1228021"/>
            <a:ext cx="5279009" cy="523220"/>
          </a:xfrm>
          <a:prstGeom prst="rect">
            <a:avLst/>
          </a:prstGeom>
          <a:noFill/>
        </p:spPr>
        <p:txBody>
          <a:bodyPr wrap="none" rtlCol="0">
            <a:spAutoFit/>
          </a:bodyPr>
          <a:lstStyle/>
          <a:p>
            <a:r>
              <a:rPr lang="nb-NO" sz="2800" b="1" dirty="0"/>
              <a:t>Kontaktinformasjon og lenker</a:t>
            </a:r>
          </a:p>
        </p:txBody>
      </p:sp>
      <p:sp>
        <p:nvSpPr>
          <p:cNvPr id="13" name="TekstSylinder 12">
            <a:extLst>
              <a:ext uri="{FF2B5EF4-FFF2-40B4-BE49-F238E27FC236}">
                <a16:creationId xmlns:a16="http://schemas.microsoft.com/office/drawing/2014/main" id="{C531DBFC-2A09-5AA1-5CC9-94B92C5E6ABA}"/>
              </a:ext>
            </a:extLst>
          </p:cNvPr>
          <p:cNvSpPr txBox="1"/>
          <p:nvPr/>
        </p:nvSpPr>
        <p:spPr>
          <a:xfrm flipH="1">
            <a:off x="596695" y="6126829"/>
            <a:ext cx="8216309" cy="630942"/>
          </a:xfrm>
          <a:prstGeom prst="rect">
            <a:avLst/>
          </a:prstGeom>
          <a:noFill/>
        </p:spPr>
        <p:txBody>
          <a:bodyPr wrap="square" rtlCol="0">
            <a:spAutoFit/>
          </a:bodyPr>
          <a:lstStyle/>
          <a:p>
            <a:r>
              <a:rPr lang="nb-NO" sz="1700" b="1" dirty="0"/>
              <a:t>Innholdet er utarbeidet med støtte fra Blakstad, </a:t>
            </a:r>
            <a:r>
              <a:rPr lang="nb-NO" sz="1700" b="1" dirty="0" err="1"/>
              <a:t>Maarschalk</a:t>
            </a:r>
            <a:r>
              <a:rPr lang="nb-NO" sz="1700" b="1" dirty="0"/>
              <a:t> og </a:t>
            </a:r>
            <a:r>
              <a:rPr lang="nb-NO" sz="1700" b="1" dirty="0" err="1"/>
              <a:t>Helbings</a:t>
            </a:r>
            <a:r>
              <a:rPr lang="nb-NO" sz="1700" b="1" dirty="0"/>
              <a:t> legat</a:t>
            </a:r>
          </a:p>
          <a:p>
            <a:endParaRPr lang="nb-NO" dirty="0">
              <a:solidFill>
                <a:srgbClr val="5D2884"/>
              </a:solidFill>
            </a:endParaRPr>
          </a:p>
        </p:txBody>
      </p:sp>
      <p:sp>
        <p:nvSpPr>
          <p:cNvPr id="14" name="TekstSylinder 13">
            <a:extLst>
              <a:ext uri="{FF2B5EF4-FFF2-40B4-BE49-F238E27FC236}">
                <a16:creationId xmlns:a16="http://schemas.microsoft.com/office/drawing/2014/main" id="{47C613DF-DEAA-0C28-E906-04B324025A82}"/>
              </a:ext>
            </a:extLst>
          </p:cNvPr>
          <p:cNvSpPr txBox="1"/>
          <p:nvPr/>
        </p:nvSpPr>
        <p:spPr>
          <a:xfrm>
            <a:off x="3737016" y="5757497"/>
            <a:ext cx="274434" cy="369332"/>
          </a:xfrm>
          <a:prstGeom prst="rect">
            <a:avLst/>
          </a:prstGeom>
          <a:noFill/>
        </p:spPr>
        <p:txBody>
          <a:bodyPr wrap="none" rtlCol="0">
            <a:spAutoFit/>
          </a:bodyPr>
          <a:lstStyle/>
          <a:p>
            <a:r>
              <a:rPr lang="nb-NO" dirty="0"/>
              <a:t>*</a:t>
            </a:r>
          </a:p>
        </p:txBody>
      </p:sp>
    </p:spTree>
    <p:extLst>
      <p:ext uri="{BB962C8B-B14F-4D97-AF65-F5344CB8AC3E}">
        <p14:creationId xmlns:p14="http://schemas.microsoft.com/office/powerpoint/2010/main" val="31176834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7DFBD7-76C5-456C-B0B4-1E27418E3EED}"/>
              </a:ext>
            </a:extLst>
          </p:cNvPr>
          <p:cNvSpPr>
            <a:spLocks noGrp="1"/>
          </p:cNvSpPr>
          <p:nvPr>
            <p:ph type="title"/>
          </p:nvPr>
        </p:nvSpPr>
        <p:spPr>
          <a:xfrm>
            <a:off x="820504" y="1649067"/>
            <a:ext cx="7204075" cy="1000125"/>
          </a:xfrm>
        </p:spPr>
        <p:txBody>
          <a:bodyPr/>
          <a:lstStyle/>
          <a:p>
            <a:pPr>
              <a:lnSpc>
                <a:spcPts val="4000"/>
              </a:lnSpc>
            </a:pPr>
            <a:r>
              <a:rPr lang="nb-NO" sz="3000" b="1" dirty="0">
                <a:solidFill>
                  <a:schemeClr val="tx1">
                    <a:lumMod val="85000"/>
                    <a:lumOff val="15000"/>
                  </a:schemeClr>
                </a:solidFill>
              </a:rPr>
              <a:t>Hvorfor er psykososial oppfølging viktig? </a:t>
            </a:r>
          </a:p>
        </p:txBody>
      </p:sp>
      <p:sp>
        <p:nvSpPr>
          <p:cNvPr id="5" name="Plassholder for bunntekst 4">
            <a:extLst>
              <a:ext uri="{FF2B5EF4-FFF2-40B4-BE49-F238E27FC236}">
                <a16:creationId xmlns:a16="http://schemas.microsoft.com/office/drawing/2014/main" id="{7220A468-7F5C-4B5D-964E-7F052FD91FED}"/>
              </a:ext>
            </a:extLst>
          </p:cNvPr>
          <p:cNvSpPr>
            <a:spLocks noGrp="1"/>
          </p:cNvSpPr>
          <p:nvPr>
            <p:ph type="ftr" sz="quarter" idx="11"/>
          </p:nvPr>
        </p:nvSpPr>
        <p:spPr/>
        <p:txBody>
          <a:bodyPr/>
          <a:lstStyle/>
          <a:p>
            <a:pPr>
              <a:defRPr/>
            </a:pPr>
            <a:endParaRPr lang="nb-NO" dirty="0"/>
          </a:p>
        </p:txBody>
      </p:sp>
      <p:sp>
        <p:nvSpPr>
          <p:cNvPr id="7" name="TekstSylinder 6">
            <a:extLst>
              <a:ext uri="{FF2B5EF4-FFF2-40B4-BE49-F238E27FC236}">
                <a16:creationId xmlns:a16="http://schemas.microsoft.com/office/drawing/2014/main" id="{FD03CF63-7831-4910-87C1-852BF25BDDAD}"/>
              </a:ext>
            </a:extLst>
          </p:cNvPr>
          <p:cNvSpPr txBox="1"/>
          <p:nvPr/>
        </p:nvSpPr>
        <p:spPr>
          <a:xfrm>
            <a:off x="546100" y="2882315"/>
            <a:ext cx="5045075" cy="3934410"/>
          </a:xfrm>
          <a:prstGeom prst="rect">
            <a:avLst/>
          </a:prstGeom>
          <a:noFill/>
        </p:spPr>
        <p:txBody>
          <a:bodyPr wrap="square" rtlCol="0">
            <a:spAutoFit/>
          </a:bodyPr>
          <a:lstStyle/>
          <a:p>
            <a:pPr marL="285750" indent="-285750">
              <a:lnSpc>
                <a:spcPts val="2800"/>
              </a:lnSpc>
              <a:spcAft>
                <a:spcPts val="1800"/>
              </a:spcAft>
              <a:buFont typeface="Arial" panose="020B0604020202020204" pitchFamily="34" charset="0"/>
              <a:buChar char="•"/>
            </a:pPr>
            <a:r>
              <a:rPr lang="nb-NO" sz="2150" dirty="0"/>
              <a:t>Veldig mange tuberkulosepasienter opplever psykososiale problemer.</a:t>
            </a:r>
            <a:endParaRPr lang="nb-NO" sz="2150" dirty="0">
              <a:highlight>
                <a:srgbClr val="FFFF00"/>
              </a:highlight>
            </a:endParaRPr>
          </a:p>
          <a:p>
            <a:pPr marL="285750" indent="-285750">
              <a:lnSpc>
                <a:spcPts val="2800"/>
              </a:lnSpc>
              <a:spcAft>
                <a:spcPts val="1800"/>
              </a:spcAft>
              <a:buFont typeface="Arial" panose="020B0604020202020204" pitchFamily="34" charset="0"/>
              <a:buChar char="•"/>
            </a:pPr>
            <a:r>
              <a:rPr lang="nb-NO" sz="2150" b="1" dirty="0"/>
              <a:t>Det er prognostisk viktig </a:t>
            </a:r>
            <a:r>
              <a:rPr lang="nb-NO" sz="2150" dirty="0"/>
              <a:t>å få tidlig hjelp for problemene.</a:t>
            </a:r>
          </a:p>
          <a:p>
            <a:pPr marL="285750" indent="-285750">
              <a:lnSpc>
                <a:spcPts val="2800"/>
              </a:lnSpc>
              <a:spcAft>
                <a:spcPts val="1800"/>
              </a:spcAft>
              <a:buFont typeface="Arial" panose="020B0604020202020204" pitchFamily="34" charset="0"/>
              <a:buChar char="•"/>
            </a:pPr>
            <a:r>
              <a:rPr lang="nb-NO" sz="2150" dirty="0"/>
              <a:t>Psykososiale problemer skaper motstand hos pasienter mot behandling, og gjør dermed arbeidet til helsepersonell vanskeligere.</a:t>
            </a:r>
          </a:p>
          <a:p>
            <a:pPr marL="285750" indent="-285750">
              <a:buFont typeface="Arial" panose="020B0604020202020204" pitchFamily="34" charset="0"/>
              <a:buChar char="•"/>
            </a:pPr>
            <a:endParaRPr lang="nb-NO" dirty="0"/>
          </a:p>
        </p:txBody>
      </p:sp>
      <p:pic>
        <p:nvPicPr>
          <p:cNvPr id="6" name="Bilde 5">
            <a:extLst>
              <a:ext uri="{FF2B5EF4-FFF2-40B4-BE49-F238E27FC236}">
                <a16:creationId xmlns:a16="http://schemas.microsoft.com/office/drawing/2014/main" id="{28E619FF-3599-0D71-C300-AE501FF115BE}"/>
              </a:ext>
            </a:extLst>
          </p:cNvPr>
          <p:cNvPicPr>
            <a:picLocks noChangeAspect="1"/>
          </p:cNvPicPr>
          <p:nvPr/>
        </p:nvPicPr>
        <p:blipFill rotWithShape="1">
          <a:blip r:embed="rId3"/>
          <a:srcRect l="4752" r="21158"/>
          <a:stretch/>
        </p:blipFill>
        <p:spPr>
          <a:xfrm>
            <a:off x="5711825" y="2941909"/>
            <a:ext cx="2886075" cy="3450097"/>
          </a:xfrm>
          <a:prstGeom prst="rect">
            <a:avLst/>
          </a:prstGeom>
        </p:spPr>
      </p:pic>
    </p:spTree>
    <p:extLst>
      <p:ext uri="{BB962C8B-B14F-4D97-AF65-F5344CB8AC3E}">
        <p14:creationId xmlns:p14="http://schemas.microsoft.com/office/powerpoint/2010/main" val="28570715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C0A71E-0E5A-4896-B0AD-48AA077608E7}"/>
              </a:ext>
            </a:extLst>
          </p:cNvPr>
          <p:cNvSpPr>
            <a:spLocks noGrp="1"/>
          </p:cNvSpPr>
          <p:nvPr>
            <p:ph type="title"/>
          </p:nvPr>
        </p:nvSpPr>
        <p:spPr>
          <a:xfrm>
            <a:off x="737754" y="1062369"/>
            <a:ext cx="8693728" cy="1000125"/>
          </a:xfrm>
        </p:spPr>
        <p:txBody>
          <a:bodyPr/>
          <a:lstStyle/>
          <a:p>
            <a:pPr>
              <a:lnSpc>
                <a:spcPts val="3600"/>
              </a:lnSpc>
            </a:pPr>
            <a:r>
              <a:rPr lang="nb-NO" sz="2400" b="1" dirty="0">
                <a:solidFill>
                  <a:schemeClr val="tx1">
                    <a:lumMod val="85000"/>
                    <a:lumOff val="15000"/>
                  </a:schemeClr>
                </a:solidFill>
              </a:rPr>
              <a:t>Utfordringer knyttet til oppfølging av psykisk helse</a:t>
            </a:r>
          </a:p>
        </p:txBody>
      </p:sp>
      <p:sp>
        <p:nvSpPr>
          <p:cNvPr id="5" name="Plassholder for bunntekst 4">
            <a:extLst>
              <a:ext uri="{FF2B5EF4-FFF2-40B4-BE49-F238E27FC236}">
                <a16:creationId xmlns:a16="http://schemas.microsoft.com/office/drawing/2014/main" id="{85D26578-CCD1-4019-99C0-3725F8F1F637}"/>
              </a:ext>
            </a:extLst>
          </p:cNvPr>
          <p:cNvSpPr>
            <a:spLocks noGrp="1"/>
          </p:cNvSpPr>
          <p:nvPr>
            <p:ph type="ftr" sz="quarter" idx="11"/>
          </p:nvPr>
        </p:nvSpPr>
        <p:spPr/>
        <p:txBody>
          <a:bodyPr/>
          <a:lstStyle/>
          <a:p>
            <a:pPr>
              <a:defRPr/>
            </a:pPr>
            <a:endParaRPr lang="nb-NO"/>
          </a:p>
        </p:txBody>
      </p:sp>
      <p:sp>
        <p:nvSpPr>
          <p:cNvPr id="6" name="Plassholder for lysbildenummer 5">
            <a:extLst>
              <a:ext uri="{FF2B5EF4-FFF2-40B4-BE49-F238E27FC236}">
                <a16:creationId xmlns:a16="http://schemas.microsoft.com/office/drawing/2014/main" id="{D8459BB0-0581-4228-928A-BA3A1DDB61C1}"/>
              </a:ext>
            </a:extLst>
          </p:cNvPr>
          <p:cNvSpPr>
            <a:spLocks noGrp="1"/>
          </p:cNvSpPr>
          <p:nvPr>
            <p:ph type="sldNum" sz="quarter" idx="12"/>
          </p:nvPr>
        </p:nvSpPr>
        <p:spPr/>
        <p:txBody>
          <a:bodyPr/>
          <a:lstStyle/>
          <a:p>
            <a:fld id="{A8C3BF63-66A9-44AA-92FF-FCAC0ED94262}" type="slidenum">
              <a:rPr lang="nb-NO" smtClean="0"/>
              <a:pPr/>
              <a:t>3</a:t>
            </a:fld>
            <a:endParaRPr lang="nb-NO"/>
          </a:p>
        </p:txBody>
      </p:sp>
      <p:sp>
        <p:nvSpPr>
          <p:cNvPr id="7" name="TekstSylinder 6">
            <a:extLst>
              <a:ext uri="{FF2B5EF4-FFF2-40B4-BE49-F238E27FC236}">
                <a16:creationId xmlns:a16="http://schemas.microsoft.com/office/drawing/2014/main" id="{59363D0B-855F-4CBA-8A7E-9FF852A13A34}"/>
              </a:ext>
            </a:extLst>
          </p:cNvPr>
          <p:cNvSpPr txBox="1"/>
          <p:nvPr/>
        </p:nvSpPr>
        <p:spPr>
          <a:xfrm>
            <a:off x="436646" y="2259847"/>
            <a:ext cx="5134978" cy="3950120"/>
          </a:xfrm>
          <a:prstGeom prst="rect">
            <a:avLst/>
          </a:prstGeom>
          <a:noFill/>
        </p:spPr>
        <p:txBody>
          <a:bodyPr wrap="square" rtlCol="0">
            <a:spAutoFit/>
          </a:bodyPr>
          <a:lstStyle/>
          <a:p>
            <a:pPr marL="342900" indent="-342900">
              <a:lnSpc>
                <a:spcPts val="2700"/>
              </a:lnSpc>
              <a:spcAft>
                <a:spcPts val="1800"/>
              </a:spcAft>
              <a:buFont typeface="Arial" panose="020B0604020202020204" pitchFamily="34" charset="0"/>
              <a:buChar char="•"/>
            </a:pPr>
            <a:r>
              <a:rPr lang="nb-NO" sz="2000" dirty="0"/>
              <a:t>Mange av symptomene på tuberkulose og psykiske lidelser overlapper, og blir derfor ofte sett på som ‘bare’ en reaksjon på situasjonsbetinget stress.  </a:t>
            </a:r>
          </a:p>
          <a:p>
            <a:pPr marL="342900" indent="-342900">
              <a:lnSpc>
                <a:spcPts val="2700"/>
              </a:lnSpc>
              <a:spcAft>
                <a:spcPts val="1800"/>
              </a:spcAft>
              <a:buFont typeface="Arial" panose="020B0604020202020204" pitchFamily="34" charset="0"/>
              <a:buChar char="•"/>
            </a:pPr>
            <a:r>
              <a:rPr lang="nb-NO" sz="2000" dirty="0"/>
              <a:t>Oppfølging av psykisk helse oppleves ikke som en kjerneoppgave i behandling av somatisk sykdom.</a:t>
            </a:r>
          </a:p>
          <a:p>
            <a:pPr marL="342900" indent="-342900">
              <a:lnSpc>
                <a:spcPts val="2600"/>
              </a:lnSpc>
              <a:spcAft>
                <a:spcPts val="1800"/>
              </a:spcAft>
              <a:buFont typeface="Arial" panose="020B0604020202020204" pitchFamily="34" charset="0"/>
              <a:buChar char="•"/>
            </a:pPr>
            <a:r>
              <a:rPr lang="nb-NO" sz="2000" dirty="0"/>
              <a:t>Utfordringer med pasientgruppa, f.eks. språkproblemer, tilgang til tolk, vanskelig livssituasjon, stigma.</a:t>
            </a:r>
          </a:p>
        </p:txBody>
      </p:sp>
      <p:pic>
        <p:nvPicPr>
          <p:cNvPr id="16" name="Bilde 15">
            <a:extLst>
              <a:ext uri="{FF2B5EF4-FFF2-40B4-BE49-F238E27FC236}">
                <a16:creationId xmlns:a16="http://schemas.microsoft.com/office/drawing/2014/main" id="{A258BA72-D880-BFBD-1895-D48DD72C02F0}"/>
              </a:ext>
            </a:extLst>
          </p:cNvPr>
          <p:cNvPicPr>
            <a:picLocks noChangeAspect="1"/>
          </p:cNvPicPr>
          <p:nvPr/>
        </p:nvPicPr>
        <p:blipFill rotWithShape="1">
          <a:blip r:embed="rId3"/>
          <a:srcRect l="9045" r="9045" b="14172"/>
          <a:stretch/>
        </p:blipFill>
        <p:spPr>
          <a:xfrm>
            <a:off x="6221250" y="2062494"/>
            <a:ext cx="1703550" cy="1874504"/>
          </a:xfrm>
          <a:prstGeom prst="rect">
            <a:avLst/>
          </a:prstGeom>
        </p:spPr>
      </p:pic>
      <p:pic>
        <p:nvPicPr>
          <p:cNvPr id="18" name="Bilde 17" descr="Et bilde som inneholder tekst&#10;&#10;Automatisk generert beskrivelse">
            <a:extLst>
              <a:ext uri="{FF2B5EF4-FFF2-40B4-BE49-F238E27FC236}">
                <a16:creationId xmlns:a16="http://schemas.microsoft.com/office/drawing/2014/main" id="{68A5E450-43C7-1E46-94CB-17CE72AC04E8}"/>
              </a:ext>
            </a:extLst>
          </p:cNvPr>
          <p:cNvPicPr>
            <a:picLocks noChangeAspect="1"/>
          </p:cNvPicPr>
          <p:nvPr/>
        </p:nvPicPr>
        <p:blipFill rotWithShape="1">
          <a:blip r:embed="rId4"/>
          <a:srcRect l="2635" t="2902" r="47619" b="11250"/>
          <a:stretch/>
        </p:blipFill>
        <p:spPr>
          <a:xfrm>
            <a:off x="6221250" y="4045592"/>
            <a:ext cx="1703550" cy="2524125"/>
          </a:xfrm>
          <a:prstGeom prst="rect">
            <a:avLst/>
          </a:prstGeom>
        </p:spPr>
      </p:pic>
    </p:spTree>
    <p:extLst>
      <p:ext uri="{BB962C8B-B14F-4D97-AF65-F5344CB8AC3E}">
        <p14:creationId xmlns:p14="http://schemas.microsoft.com/office/powerpoint/2010/main" val="17100548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AF9AA6-0B3F-48CD-B430-18BCF77D11FD}"/>
              </a:ext>
            </a:extLst>
          </p:cNvPr>
          <p:cNvSpPr>
            <a:spLocks noGrp="1"/>
          </p:cNvSpPr>
          <p:nvPr>
            <p:ph type="title"/>
          </p:nvPr>
        </p:nvSpPr>
        <p:spPr>
          <a:xfrm>
            <a:off x="834837" y="1123358"/>
            <a:ext cx="7204075" cy="1000125"/>
          </a:xfrm>
        </p:spPr>
        <p:txBody>
          <a:bodyPr/>
          <a:lstStyle/>
          <a:p>
            <a:r>
              <a:rPr lang="nb-NO" b="1" dirty="0">
                <a:solidFill>
                  <a:schemeClr val="tx1"/>
                </a:solidFill>
              </a:rPr>
              <a:t>Depresjon og angst </a:t>
            </a:r>
          </a:p>
        </p:txBody>
      </p:sp>
      <p:sp>
        <p:nvSpPr>
          <p:cNvPr id="4" name="Plassholder for dato 3">
            <a:extLst>
              <a:ext uri="{FF2B5EF4-FFF2-40B4-BE49-F238E27FC236}">
                <a16:creationId xmlns:a16="http://schemas.microsoft.com/office/drawing/2014/main" id="{49E1114A-F411-44F3-8C71-F3AFF4FE9314}"/>
              </a:ext>
            </a:extLst>
          </p:cNvPr>
          <p:cNvSpPr>
            <a:spLocks noGrp="1"/>
          </p:cNvSpPr>
          <p:nvPr>
            <p:ph type="dt" sz="half" idx="10"/>
          </p:nvPr>
        </p:nvSpPr>
        <p:spPr/>
        <p:txBody>
          <a:bodyPr/>
          <a:lstStyle/>
          <a:p>
            <a:endParaRPr lang="nb-NO" dirty="0"/>
          </a:p>
        </p:txBody>
      </p:sp>
      <p:sp>
        <p:nvSpPr>
          <p:cNvPr id="6" name="Plassholder for lysbildenummer 5">
            <a:extLst>
              <a:ext uri="{FF2B5EF4-FFF2-40B4-BE49-F238E27FC236}">
                <a16:creationId xmlns:a16="http://schemas.microsoft.com/office/drawing/2014/main" id="{4DEBD7AD-BD15-4564-94C8-0DED94695665}"/>
              </a:ext>
            </a:extLst>
          </p:cNvPr>
          <p:cNvSpPr>
            <a:spLocks noGrp="1"/>
          </p:cNvSpPr>
          <p:nvPr>
            <p:ph type="sldNum" sz="quarter" idx="12"/>
          </p:nvPr>
        </p:nvSpPr>
        <p:spPr/>
        <p:txBody>
          <a:bodyPr/>
          <a:lstStyle/>
          <a:p>
            <a:fld id="{A8C3BF63-66A9-44AA-92FF-FCAC0ED94262}" type="slidenum">
              <a:rPr lang="nb-NO" smtClean="0"/>
              <a:pPr/>
              <a:t>4</a:t>
            </a:fld>
            <a:endParaRPr lang="nb-NO"/>
          </a:p>
        </p:txBody>
      </p:sp>
      <p:sp>
        <p:nvSpPr>
          <p:cNvPr id="3" name="TekstSylinder 2">
            <a:extLst>
              <a:ext uri="{FF2B5EF4-FFF2-40B4-BE49-F238E27FC236}">
                <a16:creationId xmlns:a16="http://schemas.microsoft.com/office/drawing/2014/main" id="{CCED09FF-7BAB-478C-B6AA-DAC7D2A0ADA3}"/>
              </a:ext>
            </a:extLst>
          </p:cNvPr>
          <p:cNvSpPr txBox="1"/>
          <p:nvPr/>
        </p:nvSpPr>
        <p:spPr>
          <a:xfrm>
            <a:off x="543333" y="5245123"/>
            <a:ext cx="4551197" cy="836126"/>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en-GB" sz="1500" dirty="0"/>
              <a:t>Immun</a:t>
            </a:r>
            <a:r>
              <a:rPr lang="nb-NO" sz="1500" dirty="0"/>
              <a:t>-inflammatorisk aktivering </a:t>
            </a:r>
            <a:r>
              <a:rPr lang="en-GB" sz="1500" dirty="0"/>
              <a:t> </a:t>
            </a:r>
            <a:endParaRPr lang="nb-NO" sz="1500" dirty="0"/>
          </a:p>
          <a:p>
            <a:pPr marL="285750" indent="-285750">
              <a:spcAft>
                <a:spcPts val="200"/>
              </a:spcAft>
              <a:buFont typeface="Arial" panose="020B0604020202020204" pitchFamily="34" charset="0"/>
              <a:buChar char="•"/>
            </a:pPr>
            <a:r>
              <a:rPr lang="nb-NO" sz="1500" dirty="0"/>
              <a:t>Nevroendokrine regulatorer </a:t>
            </a:r>
            <a:endParaRPr lang="en-GB" sz="1500" dirty="0"/>
          </a:p>
          <a:p>
            <a:pPr marL="285750" indent="-285750">
              <a:spcAft>
                <a:spcPts val="200"/>
              </a:spcAft>
              <a:buFont typeface="Arial" panose="020B0604020202020204" pitchFamily="34" charset="0"/>
              <a:buChar char="•"/>
            </a:pPr>
            <a:r>
              <a:rPr lang="nb-NO" sz="1500" dirty="0"/>
              <a:t>Hjernemekanismer </a:t>
            </a:r>
          </a:p>
        </p:txBody>
      </p:sp>
      <p:sp>
        <p:nvSpPr>
          <p:cNvPr id="7" name="TekstSylinder 6">
            <a:extLst>
              <a:ext uri="{FF2B5EF4-FFF2-40B4-BE49-F238E27FC236}">
                <a16:creationId xmlns:a16="http://schemas.microsoft.com/office/drawing/2014/main" id="{6805B97B-D1DF-4537-A92F-A111AE29DE9F}"/>
              </a:ext>
            </a:extLst>
          </p:cNvPr>
          <p:cNvSpPr txBox="1"/>
          <p:nvPr/>
        </p:nvSpPr>
        <p:spPr>
          <a:xfrm>
            <a:off x="834837" y="6399385"/>
            <a:ext cx="7441130" cy="384721"/>
          </a:xfrm>
          <a:prstGeom prst="rect">
            <a:avLst/>
          </a:prstGeom>
          <a:noFill/>
        </p:spPr>
        <p:txBody>
          <a:bodyPr wrap="square" rtlCol="0">
            <a:spAutoFit/>
          </a:bodyPr>
          <a:lstStyle/>
          <a:p>
            <a:r>
              <a:rPr lang="nb-NO" sz="950" dirty="0"/>
              <a:t>Lara-</a:t>
            </a:r>
            <a:r>
              <a:rPr lang="nb-NO" sz="950" dirty="0" err="1"/>
              <a:t>Espinosa</a:t>
            </a:r>
            <a:r>
              <a:rPr lang="nb-NO" sz="950" dirty="0"/>
              <a:t>, Jacqueline V., and </a:t>
            </a:r>
            <a:r>
              <a:rPr lang="nb-NO" sz="950" dirty="0" err="1"/>
              <a:t>Rogelio</a:t>
            </a:r>
            <a:r>
              <a:rPr lang="nb-NO" sz="950" dirty="0"/>
              <a:t> </a:t>
            </a:r>
            <a:r>
              <a:rPr lang="nb-NO" sz="950" dirty="0" err="1"/>
              <a:t>Hernández-Pando</a:t>
            </a:r>
            <a:r>
              <a:rPr lang="nb-NO" sz="950" dirty="0"/>
              <a:t>. "</a:t>
            </a:r>
            <a:r>
              <a:rPr lang="nb-NO" sz="950" dirty="0" err="1"/>
              <a:t>Psychiatric</a:t>
            </a:r>
            <a:r>
              <a:rPr lang="nb-NO" sz="950" dirty="0"/>
              <a:t> problems in </a:t>
            </a:r>
            <a:r>
              <a:rPr lang="nb-NO" sz="950" dirty="0" err="1"/>
              <a:t>pulmonary</a:t>
            </a:r>
            <a:r>
              <a:rPr lang="nb-NO" sz="950" dirty="0"/>
              <a:t> </a:t>
            </a:r>
            <a:r>
              <a:rPr lang="nb-NO" sz="950" dirty="0" err="1"/>
              <a:t>tuberculosis</a:t>
            </a:r>
            <a:r>
              <a:rPr lang="nb-NO" sz="950" dirty="0"/>
              <a:t>: </a:t>
            </a:r>
            <a:r>
              <a:rPr lang="nb-NO" sz="950" dirty="0" err="1"/>
              <a:t>depression</a:t>
            </a:r>
            <a:r>
              <a:rPr lang="nb-NO" sz="950" dirty="0"/>
              <a:t> and </a:t>
            </a:r>
            <a:r>
              <a:rPr lang="nb-NO" sz="950" dirty="0" err="1"/>
              <a:t>anxiety</a:t>
            </a:r>
            <a:r>
              <a:rPr lang="nb-NO" sz="950" dirty="0"/>
              <a:t>." </a:t>
            </a:r>
            <a:r>
              <a:rPr lang="nb-NO" sz="950" i="1" dirty="0"/>
              <a:t>Journal </a:t>
            </a:r>
            <a:r>
              <a:rPr lang="nb-NO" sz="950" i="1" dirty="0" err="1"/>
              <a:t>of</a:t>
            </a:r>
            <a:r>
              <a:rPr lang="nb-NO" sz="950" i="1" dirty="0"/>
              <a:t> </a:t>
            </a:r>
            <a:r>
              <a:rPr lang="nb-NO" sz="950" i="1" dirty="0" err="1"/>
              <a:t>Tuberculosis</a:t>
            </a:r>
            <a:r>
              <a:rPr lang="nb-NO" sz="950" i="1" dirty="0"/>
              <a:t> Research</a:t>
            </a:r>
            <a:r>
              <a:rPr lang="nb-NO" sz="950" dirty="0"/>
              <a:t> 9.01 (2021): 31.</a:t>
            </a:r>
          </a:p>
        </p:txBody>
      </p:sp>
      <p:sp>
        <p:nvSpPr>
          <p:cNvPr id="8" name="TekstSylinder 7">
            <a:extLst>
              <a:ext uri="{FF2B5EF4-FFF2-40B4-BE49-F238E27FC236}">
                <a16:creationId xmlns:a16="http://schemas.microsoft.com/office/drawing/2014/main" id="{1B59BC4D-3E83-CB35-611A-C3844DF287D0}"/>
              </a:ext>
            </a:extLst>
          </p:cNvPr>
          <p:cNvSpPr txBox="1"/>
          <p:nvPr/>
        </p:nvSpPr>
        <p:spPr>
          <a:xfrm>
            <a:off x="845097" y="2062256"/>
            <a:ext cx="7603578" cy="1036181"/>
          </a:xfrm>
          <a:prstGeom prst="rect">
            <a:avLst/>
          </a:prstGeom>
          <a:noFill/>
        </p:spPr>
        <p:txBody>
          <a:bodyPr wrap="square">
            <a:spAutoFit/>
          </a:bodyPr>
          <a:lstStyle/>
          <a:p>
            <a:pPr rtl="0">
              <a:lnSpc>
                <a:spcPts val="2600"/>
              </a:lnSpc>
            </a:pPr>
            <a:r>
              <a:rPr lang="nb-NO" sz="1800" b="0" i="0" u="none" strike="noStrike" kern="1200" baseline="0" dirty="0">
                <a:solidFill>
                  <a:srgbClr val="000000"/>
                </a:solidFill>
                <a:latin typeface="Arial" panose="020B0604020202020204" pitchFamily="34" charset="0"/>
              </a:rPr>
              <a:t>Mange med tuberkulose opplever depresjon, angst eller begge deler. Dette har både sosiale og biologiske årsaker. </a:t>
            </a:r>
          </a:p>
          <a:p>
            <a:pPr rtl="0"/>
            <a:endParaRPr lang="nb-NO" sz="1800" b="0" i="0" u="none" strike="noStrike" kern="1200" baseline="0" dirty="0">
              <a:solidFill>
                <a:srgbClr val="000000"/>
              </a:solidFill>
              <a:latin typeface="Arial" panose="020B0604020202020204" pitchFamily="34" charset="0"/>
            </a:endParaRPr>
          </a:p>
        </p:txBody>
      </p:sp>
      <p:sp>
        <p:nvSpPr>
          <p:cNvPr id="9" name="TekstSylinder 8">
            <a:extLst>
              <a:ext uri="{FF2B5EF4-FFF2-40B4-BE49-F238E27FC236}">
                <a16:creationId xmlns:a16="http://schemas.microsoft.com/office/drawing/2014/main" id="{19813FEC-BDB2-29C0-F44E-D280A473BA4B}"/>
              </a:ext>
            </a:extLst>
          </p:cNvPr>
          <p:cNvSpPr txBox="1"/>
          <p:nvPr/>
        </p:nvSpPr>
        <p:spPr>
          <a:xfrm>
            <a:off x="845097" y="3009934"/>
            <a:ext cx="1980029" cy="923330"/>
          </a:xfrm>
          <a:prstGeom prst="rect">
            <a:avLst/>
          </a:prstGeom>
          <a:noFill/>
        </p:spPr>
        <p:txBody>
          <a:bodyPr wrap="none" rtlCol="0">
            <a:spAutoFit/>
          </a:bodyPr>
          <a:lstStyle/>
          <a:p>
            <a:r>
              <a:rPr lang="nb-NO" sz="1800" b="1" dirty="0"/>
              <a:t>Sosiale faktorer</a:t>
            </a:r>
            <a:br>
              <a:rPr lang="nb-NO" sz="1800" b="1" dirty="0"/>
            </a:br>
            <a:endParaRPr lang="nb-NO" sz="1800" b="1" dirty="0"/>
          </a:p>
          <a:p>
            <a:endParaRPr lang="nb-NO" dirty="0"/>
          </a:p>
        </p:txBody>
      </p:sp>
      <p:sp>
        <p:nvSpPr>
          <p:cNvPr id="10" name="TekstSylinder 9">
            <a:extLst>
              <a:ext uri="{FF2B5EF4-FFF2-40B4-BE49-F238E27FC236}">
                <a16:creationId xmlns:a16="http://schemas.microsoft.com/office/drawing/2014/main" id="{2746F1A7-CB64-59C8-44FD-028BCD64C7D8}"/>
              </a:ext>
            </a:extLst>
          </p:cNvPr>
          <p:cNvSpPr txBox="1"/>
          <p:nvPr/>
        </p:nvSpPr>
        <p:spPr>
          <a:xfrm>
            <a:off x="583958" y="3441975"/>
            <a:ext cx="4028667" cy="1395254"/>
          </a:xfrm>
          <a:prstGeom prst="rect">
            <a:avLst/>
          </a:prstGeom>
          <a:noFill/>
        </p:spPr>
        <p:txBody>
          <a:bodyPr wrap="none" rtlCol="0">
            <a:spAutoFit/>
          </a:bodyPr>
          <a:lstStyle/>
          <a:p>
            <a:pPr marL="285750" indent="-285750">
              <a:spcAft>
                <a:spcPts val="200"/>
              </a:spcAft>
              <a:buFont typeface="Arial" panose="020B0604020202020204" pitchFamily="34" charset="0"/>
              <a:buChar char="•"/>
            </a:pPr>
            <a:r>
              <a:rPr lang="nb-NO" sz="1500" dirty="0"/>
              <a:t>Redsel knyttet til å få en alvorlig diagnose</a:t>
            </a:r>
          </a:p>
          <a:p>
            <a:pPr marL="285750" indent="-285750">
              <a:spcAft>
                <a:spcPts val="200"/>
              </a:spcAft>
              <a:buFont typeface="Arial" panose="020B0604020202020204" pitchFamily="34" charset="0"/>
              <a:buChar char="•"/>
            </a:pPr>
            <a:r>
              <a:rPr lang="nb-NO" sz="1500" dirty="0"/>
              <a:t>Fattigdom</a:t>
            </a:r>
          </a:p>
          <a:p>
            <a:pPr marL="285750" indent="-285750">
              <a:spcAft>
                <a:spcPts val="200"/>
              </a:spcAft>
              <a:buFont typeface="Arial" panose="020B0604020202020204" pitchFamily="34" charset="0"/>
              <a:buChar char="•"/>
            </a:pPr>
            <a:r>
              <a:rPr lang="nb-NO" sz="1500" dirty="0"/>
              <a:t>Stigma</a:t>
            </a:r>
          </a:p>
          <a:p>
            <a:pPr marL="285750" indent="-285750">
              <a:spcAft>
                <a:spcPts val="200"/>
              </a:spcAft>
              <a:buFont typeface="Arial" panose="020B0604020202020204" pitchFamily="34" charset="0"/>
              <a:buChar char="•"/>
            </a:pPr>
            <a:r>
              <a:rPr lang="nb-NO" sz="1500" dirty="0"/>
              <a:t>Sosial isolasjon</a:t>
            </a:r>
          </a:p>
          <a:p>
            <a:endParaRPr lang="nb-NO" dirty="0"/>
          </a:p>
        </p:txBody>
      </p:sp>
      <p:sp>
        <p:nvSpPr>
          <p:cNvPr id="11" name="TekstSylinder 10">
            <a:extLst>
              <a:ext uri="{FF2B5EF4-FFF2-40B4-BE49-F238E27FC236}">
                <a16:creationId xmlns:a16="http://schemas.microsoft.com/office/drawing/2014/main" id="{752F4B52-F5D0-EE48-B5D3-8AA6FC9F7135}"/>
              </a:ext>
            </a:extLst>
          </p:cNvPr>
          <p:cNvSpPr txBox="1"/>
          <p:nvPr/>
        </p:nvSpPr>
        <p:spPr>
          <a:xfrm>
            <a:off x="845097" y="4811435"/>
            <a:ext cx="2274982" cy="369332"/>
          </a:xfrm>
          <a:prstGeom prst="rect">
            <a:avLst/>
          </a:prstGeom>
          <a:noFill/>
        </p:spPr>
        <p:txBody>
          <a:bodyPr wrap="none" rtlCol="0">
            <a:spAutoFit/>
          </a:bodyPr>
          <a:lstStyle/>
          <a:p>
            <a:r>
              <a:rPr lang="nb-NO" sz="1800" b="1" dirty="0"/>
              <a:t>Biologiske faktorer</a:t>
            </a:r>
            <a:endParaRPr lang="nb-NO" dirty="0"/>
          </a:p>
        </p:txBody>
      </p:sp>
      <p:pic>
        <p:nvPicPr>
          <p:cNvPr id="13" name="Picture 4">
            <a:extLst>
              <a:ext uri="{FF2B5EF4-FFF2-40B4-BE49-F238E27FC236}">
                <a16:creationId xmlns:a16="http://schemas.microsoft.com/office/drawing/2014/main" id="{73414187-2966-BA1A-A8D6-79C2F5E807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266"/>
          <a:stretch/>
        </p:blipFill>
        <p:spPr bwMode="auto">
          <a:xfrm>
            <a:off x="4887698" y="3203566"/>
            <a:ext cx="341120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6986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45A4B0CF-EAE2-4771-A564-2D175F658B81}"/>
              </a:ext>
            </a:extLst>
          </p:cNvPr>
          <p:cNvSpPr>
            <a:spLocks noGrp="1"/>
          </p:cNvSpPr>
          <p:nvPr>
            <p:ph type="dt" sz="half" idx="10"/>
          </p:nvPr>
        </p:nvSpPr>
        <p:spPr/>
        <p:txBody>
          <a:bodyPr/>
          <a:lstStyle/>
          <a:p>
            <a:endParaRPr lang="nb-NO" dirty="0"/>
          </a:p>
        </p:txBody>
      </p:sp>
      <p:sp>
        <p:nvSpPr>
          <p:cNvPr id="5" name="Plassholder for bunntekst 4">
            <a:extLst>
              <a:ext uri="{FF2B5EF4-FFF2-40B4-BE49-F238E27FC236}">
                <a16:creationId xmlns:a16="http://schemas.microsoft.com/office/drawing/2014/main" id="{CB33EE8B-4470-41E5-9881-033C0CBEB41B}"/>
              </a:ext>
            </a:extLst>
          </p:cNvPr>
          <p:cNvSpPr>
            <a:spLocks noGrp="1"/>
          </p:cNvSpPr>
          <p:nvPr>
            <p:ph type="ftr" sz="quarter" idx="11"/>
          </p:nvPr>
        </p:nvSpPr>
        <p:spPr>
          <a:xfrm>
            <a:off x="817624" y="6450584"/>
            <a:ext cx="7649076" cy="297401"/>
          </a:xfrm>
        </p:spPr>
        <p:txBody>
          <a:bodyPr/>
          <a:lstStyle/>
          <a:p>
            <a:r>
              <a:rPr lang="en-US" i="1" dirty="0">
                <a:solidFill>
                  <a:schemeClr val="tx1"/>
                </a:solidFill>
              </a:rPr>
              <a:t> </a:t>
            </a:r>
            <a:r>
              <a:rPr lang="en-US" sz="950" b="0" i="0" dirty="0">
                <a:solidFill>
                  <a:srgbClr val="222222"/>
                </a:solidFill>
                <a:effectLst/>
                <a:latin typeface="Arial" panose="020B0604020202020204" pitchFamily="34" charset="0"/>
              </a:rPr>
              <a:t>Sweetland, A. C., et al. "Addressing the tuberculosis–depression </a:t>
            </a:r>
            <a:r>
              <a:rPr lang="en-US" sz="950" b="0" i="0" dirty="0" err="1">
                <a:solidFill>
                  <a:srgbClr val="222222"/>
                </a:solidFill>
                <a:effectLst/>
                <a:latin typeface="Arial" panose="020B0604020202020204" pitchFamily="34" charset="0"/>
              </a:rPr>
              <a:t>syndemic</a:t>
            </a:r>
            <a:r>
              <a:rPr lang="en-US" sz="950" b="0" i="0" dirty="0">
                <a:solidFill>
                  <a:srgbClr val="222222"/>
                </a:solidFill>
                <a:effectLst/>
                <a:latin typeface="Arial" panose="020B0604020202020204" pitchFamily="34" charset="0"/>
              </a:rPr>
              <a:t> to end the tuberculosis epidemic." </a:t>
            </a:r>
            <a:r>
              <a:rPr lang="en-US" sz="950" b="0" i="1" dirty="0">
                <a:solidFill>
                  <a:srgbClr val="222222"/>
                </a:solidFill>
                <a:effectLst/>
                <a:latin typeface="Arial" panose="020B0604020202020204" pitchFamily="34" charset="0"/>
              </a:rPr>
              <a:t>The International Journal of Tuberculosis and Lung Disease</a:t>
            </a:r>
            <a:r>
              <a:rPr lang="en-US" sz="950" b="0" i="0" dirty="0">
                <a:solidFill>
                  <a:srgbClr val="222222"/>
                </a:solidFill>
                <a:effectLst/>
                <a:latin typeface="Arial" panose="020B0604020202020204" pitchFamily="34" charset="0"/>
              </a:rPr>
              <a:t> 21.8 (2017): 852-861.</a:t>
            </a:r>
            <a:endParaRPr lang="en-US" sz="950" dirty="0">
              <a:solidFill>
                <a:schemeClr val="tx1"/>
              </a:solidFill>
              <a:highlight>
                <a:srgbClr val="FFFF00"/>
              </a:highlight>
            </a:endParaRPr>
          </a:p>
        </p:txBody>
      </p:sp>
      <p:sp>
        <p:nvSpPr>
          <p:cNvPr id="6" name="Plassholder for lysbildenummer 5">
            <a:extLst>
              <a:ext uri="{FF2B5EF4-FFF2-40B4-BE49-F238E27FC236}">
                <a16:creationId xmlns:a16="http://schemas.microsoft.com/office/drawing/2014/main" id="{F8F9870C-0822-490F-8FEB-79B24E160BAB}"/>
              </a:ext>
            </a:extLst>
          </p:cNvPr>
          <p:cNvSpPr>
            <a:spLocks noGrp="1"/>
          </p:cNvSpPr>
          <p:nvPr>
            <p:ph type="sldNum" sz="quarter" idx="12"/>
          </p:nvPr>
        </p:nvSpPr>
        <p:spPr/>
        <p:txBody>
          <a:bodyPr/>
          <a:lstStyle/>
          <a:p>
            <a:fld id="{A8C3BF63-66A9-44AA-92FF-FCAC0ED94262}" type="slidenum">
              <a:rPr lang="nb-NO" smtClean="0"/>
              <a:pPr/>
              <a:t>5</a:t>
            </a:fld>
            <a:endParaRPr lang="nb-NO" dirty="0"/>
          </a:p>
        </p:txBody>
      </p:sp>
      <p:sp>
        <p:nvSpPr>
          <p:cNvPr id="8" name="Rektangel 7">
            <a:extLst>
              <a:ext uri="{FF2B5EF4-FFF2-40B4-BE49-F238E27FC236}">
                <a16:creationId xmlns:a16="http://schemas.microsoft.com/office/drawing/2014/main" id="{DB51BDBE-E8BA-4CC8-8EB9-96E0B96E4098}"/>
              </a:ext>
            </a:extLst>
          </p:cNvPr>
          <p:cNvSpPr/>
          <p:nvPr/>
        </p:nvSpPr>
        <p:spPr>
          <a:xfrm>
            <a:off x="4572000" y="2543089"/>
            <a:ext cx="7621944" cy="1015663"/>
          </a:xfrm>
          <a:prstGeom prst="rect">
            <a:avLst/>
          </a:prstGeom>
        </p:spPr>
        <p:txBody>
          <a:bodyPr wrap="square">
            <a:spAutoFit/>
          </a:bodyPr>
          <a:lstStyle/>
          <a:p>
            <a:pPr>
              <a:lnSpc>
                <a:spcPts val="2400"/>
              </a:lnSpc>
              <a:spcAft>
                <a:spcPts val="1200"/>
              </a:spcAft>
            </a:pPr>
            <a:br>
              <a:rPr lang="en-GB" sz="2200" dirty="0"/>
            </a:br>
            <a:br>
              <a:rPr lang="en-GB" sz="2200" dirty="0"/>
            </a:br>
            <a:endParaRPr lang="nb-NO" sz="2200" dirty="0"/>
          </a:p>
        </p:txBody>
      </p:sp>
      <p:sp>
        <p:nvSpPr>
          <p:cNvPr id="9" name="TekstSylinder 8">
            <a:extLst>
              <a:ext uri="{FF2B5EF4-FFF2-40B4-BE49-F238E27FC236}">
                <a16:creationId xmlns:a16="http://schemas.microsoft.com/office/drawing/2014/main" id="{0208072F-E86D-4AAB-957E-19334DEC938F}"/>
              </a:ext>
            </a:extLst>
          </p:cNvPr>
          <p:cNvSpPr txBox="1"/>
          <p:nvPr/>
        </p:nvSpPr>
        <p:spPr>
          <a:xfrm>
            <a:off x="536199" y="1961922"/>
            <a:ext cx="8160126" cy="1700466"/>
          </a:xfrm>
          <a:prstGeom prst="rect">
            <a:avLst/>
          </a:prstGeom>
          <a:noFill/>
        </p:spPr>
        <p:txBody>
          <a:bodyPr wrap="square" rtlCol="0">
            <a:spAutoFit/>
          </a:bodyPr>
          <a:lstStyle/>
          <a:p>
            <a:pPr>
              <a:lnSpc>
                <a:spcPts val="2600"/>
              </a:lnSpc>
            </a:pPr>
            <a:r>
              <a:rPr lang="nb-NO" dirty="0"/>
              <a:t>    </a:t>
            </a:r>
            <a:r>
              <a:rPr lang="nb-NO" sz="1700" dirty="0">
                <a:latin typeface="+mn-lt"/>
              </a:rPr>
              <a:t>Depresjon kan forårsakes/trigges av stigma og andre sosiale faktorer,</a:t>
            </a:r>
            <a:br>
              <a:rPr lang="nb-NO" sz="1700" dirty="0">
                <a:latin typeface="+mn-lt"/>
              </a:rPr>
            </a:br>
            <a:r>
              <a:rPr lang="nb-NO" sz="1700" dirty="0">
                <a:latin typeface="+mn-lt"/>
              </a:rPr>
              <a:t>    og kan skyldes biologiske forhold og/eller bivirkninger av tuberkulosemedisiner.  </a:t>
            </a:r>
          </a:p>
          <a:p>
            <a:pPr>
              <a:lnSpc>
                <a:spcPts val="2600"/>
              </a:lnSpc>
            </a:pPr>
            <a:r>
              <a:rPr lang="nb-NO" sz="1700" dirty="0">
                <a:latin typeface="+mn-lt"/>
              </a:rPr>
              <a:t> </a:t>
            </a:r>
          </a:p>
          <a:p>
            <a:r>
              <a:rPr lang="nb-NO" sz="1750" dirty="0">
                <a:latin typeface="+mn-lt"/>
              </a:rPr>
              <a:t>    </a:t>
            </a:r>
            <a:endParaRPr lang="nb-NO" sz="1750" b="1" dirty="0">
              <a:latin typeface="+mn-lt"/>
            </a:endParaRPr>
          </a:p>
          <a:p>
            <a:r>
              <a:rPr lang="nb-NO" sz="2200" dirty="0">
                <a:solidFill>
                  <a:srgbClr val="212121"/>
                </a:solidFill>
                <a:latin typeface="+mn-lt"/>
              </a:rPr>
              <a:t> </a:t>
            </a:r>
            <a:endParaRPr lang="nb-NO" sz="2200" dirty="0">
              <a:latin typeface="+mn-lt"/>
            </a:endParaRPr>
          </a:p>
        </p:txBody>
      </p:sp>
      <p:sp>
        <p:nvSpPr>
          <p:cNvPr id="2" name="TekstSylinder 1">
            <a:extLst>
              <a:ext uri="{FF2B5EF4-FFF2-40B4-BE49-F238E27FC236}">
                <a16:creationId xmlns:a16="http://schemas.microsoft.com/office/drawing/2014/main" id="{C23B8619-12BD-4D9D-BFA8-32369B14E235}"/>
              </a:ext>
            </a:extLst>
          </p:cNvPr>
          <p:cNvSpPr txBox="1"/>
          <p:nvPr/>
        </p:nvSpPr>
        <p:spPr>
          <a:xfrm>
            <a:off x="785366" y="1307986"/>
            <a:ext cx="6058966" cy="492443"/>
          </a:xfrm>
          <a:prstGeom prst="rect">
            <a:avLst/>
          </a:prstGeom>
          <a:noFill/>
        </p:spPr>
        <p:txBody>
          <a:bodyPr wrap="none" rtlCol="0">
            <a:spAutoFit/>
          </a:bodyPr>
          <a:lstStyle/>
          <a:p>
            <a:r>
              <a:rPr lang="nb-NO" sz="2600" b="1" dirty="0">
                <a:solidFill>
                  <a:schemeClr val="tx1">
                    <a:lumMod val="85000"/>
                    <a:lumOff val="15000"/>
                  </a:schemeClr>
                </a:solidFill>
              </a:rPr>
              <a:t>Tuberkulose-depresjon – en </a:t>
            </a:r>
            <a:r>
              <a:rPr lang="nb-NO" sz="2600" b="1" dirty="0" err="1">
                <a:solidFill>
                  <a:schemeClr val="tx1">
                    <a:lumMod val="85000"/>
                    <a:lumOff val="15000"/>
                  </a:schemeClr>
                </a:solidFill>
              </a:rPr>
              <a:t>syndemi</a:t>
            </a:r>
            <a:endParaRPr lang="nb-NO" sz="2600" b="1" dirty="0">
              <a:solidFill>
                <a:schemeClr val="tx1">
                  <a:lumMod val="85000"/>
                  <a:lumOff val="15000"/>
                </a:schemeClr>
              </a:solidFill>
            </a:endParaRPr>
          </a:p>
        </p:txBody>
      </p:sp>
      <p:sp>
        <p:nvSpPr>
          <p:cNvPr id="3" name="TekstSylinder 2">
            <a:extLst>
              <a:ext uri="{FF2B5EF4-FFF2-40B4-BE49-F238E27FC236}">
                <a16:creationId xmlns:a16="http://schemas.microsoft.com/office/drawing/2014/main" id="{A0E03E87-C10B-43FE-A9B0-1ADEE69F6FC3}"/>
              </a:ext>
            </a:extLst>
          </p:cNvPr>
          <p:cNvSpPr txBox="1"/>
          <p:nvPr/>
        </p:nvSpPr>
        <p:spPr>
          <a:xfrm>
            <a:off x="545307" y="2770113"/>
            <a:ext cx="5539381" cy="2651623"/>
          </a:xfrm>
          <a:prstGeom prst="rect">
            <a:avLst/>
          </a:prstGeom>
          <a:noFill/>
        </p:spPr>
        <p:txBody>
          <a:bodyPr wrap="square" rtlCol="0">
            <a:spAutoFit/>
          </a:bodyPr>
          <a:lstStyle/>
          <a:p>
            <a:br>
              <a:rPr lang="nb-NO" dirty="0"/>
            </a:br>
            <a:endParaRPr lang="nb-NO" dirty="0"/>
          </a:p>
          <a:p>
            <a:pPr marL="285750" indent="-285750">
              <a:lnSpc>
                <a:spcPts val="2000"/>
              </a:lnSpc>
              <a:spcAft>
                <a:spcPts val="1000"/>
              </a:spcAft>
              <a:buFont typeface="Arial" panose="020B0604020202020204" pitchFamily="34" charset="0"/>
              <a:buChar char="•"/>
            </a:pPr>
            <a:r>
              <a:rPr lang="nb-NO" sz="1700" dirty="0"/>
              <a:t>Føre til økt risiko for reaktivering av tuberkulose</a:t>
            </a:r>
          </a:p>
          <a:p>
            <a:pPr marL="285750" indent="-285750">
              <a:lnSpc>
                <a:spcPts val="2000"/>
              </a:lnSpc>
              <a:spcAft>
                <a:spcPts val="1000"/>
              </a:spcAft>
              <a:buFont typeface="Arial" panose="020B0604020202020204" pitchFamily="34" charset="0"/>
              <a:buChar char="•"/>
            </a:pPr>
            <a:r>
              <a:rPr lang="nb-NO" sz="1700" dirty="0"/>
              <a:t>Føre til økt sykdomsprogresjon og symptombyrde</a:t>
            </a:r>
          </a:p>
          <a:p>
            <a:pPr marL="285750" indent="-285750">
              <a:lnSpc>
                <a:spcPts val="2200"/>
              </a:lnSpc>
              <a:spcAft>
                <a:spcPts val="1000"/>
              </a:spcAft>
              <a:buFont typeface="Arial" panose="020B0604020202020204" pitchFamily="34" charset="0"/>
              <a:buChar char="•"/>
            </a:pPr>
            <a:r>
              <a:rPr lang="nb-NO" sz="1700" dirty="0"/>
              <a:t>Hemme den fysiologiske responsen på tuberkulosebehandling</a:t>
            </a:r>
          </a:p>
          <a:p>
            <a:pPr marL="285750" indent="-285750">
              <a:lnSpc>
                <a:spcPts val="2200"/>
              </a:lnSpc>
              <a:spcAft>
                <a:spcPts val="1000"/>
              </a:spcAft>
              <a:buFont typeface="Arial" panose="020B0604020202020204" pitchFamily="34" charset="0"/>
              <a:buChar char="•"/>
            </a:pPr>
            <a:r>
              <a:rPr lang="nb-NO" sz="1700" dirty="0"/>
              <a:t>Ha negativ innvirkning på helseatferd (knyttet til diett, inntak av medisiner, generell egenomsorg etc.)</a:t>
            </a:r>
          </a:p>
        </p:txBody>
      </p:sp>
      <p:sp>
        <p:nvSpPr>
          <p:cNvPr id="7" name="TekstSylinder 6">
            <a:extLst>
              <a:ext uri="{FF2B5EF4-FFF2-40B4-BE49-F238E27FC236}">
                <a16:creationId xmlns:a16="http://schemas.microsoft.com/office/drawing/2014/main" id="{548705B6-9512-4210-B1BA-9741AF3B0458}"/>
              </a:ext>
            </a:extLst>
          </p:cNvPr>
          <p:cNvSpPr txBox="1"/>
          <p:nvPr/>
        </p:nvSpPr>
        <p:spPr>
          <a:xfrm>
            <a:off x="817624" y="2873948"/>
            <a:ext cx="1750800" cy="353943"/>
          </a:xfrm>
          <a:prstGeom prst="rect">
            <a:avLst/>
          </a:prstGeom>
          <a:noFill/>
        </p:spPr>
        <p:txBody>
          <a:bodyPr wrap="none" rtlCol="0">
            <a:spAutoFit/>
          </a:bodyPr>
          <a:lstStyle/>
          <a:p>
            <a:r>
              <a:rPr lang="nb-NO" sz="1700" b="1" dirty="0"/>
              <a:t>Depresjon kan</a:t>
            </a:r>
            <a:r>
              <a:rPr lang="nb-NO" sz="1700" dirty="0"/>
              <a:t>:</a:t>
            </a:r>
          </a:p>
        </p:txBody>
      </p:sp>
      <p:sp>
        <p:nvSpPr>
          <p:cNvPr id="10" name="TekstSylinder 9">
            <a:extLst>
              <a:ext uri="{FF2B5EF4-FFF2-40B4-BE49-F238E27FC236}">
                <a16:creationId xmlns:a16="http://schemas.microsoft.com/office/drawing/2014/main" id="{32B5A13E-7417-35CE-015A-B48A8BECAE4E}"/>
              </a:ext>
            </a:extLst>
          </p:cNvPr>
          <p:cNvSpPr txBox="1"/>
          <p:nvPr/>
        </p:nvSpPr>
        <p:spPr>
          <a:xfrm>
            <a:off x="458807" y="5541423"/>
            <a:ext cx="8058151" cy="1020792"/>
          </a:xfrm>
          <a:prstGeom prst="rect">
            <a:avLst/>
          </a:prstGeom>
          <a:noFill/>
        </p:spPr>
        <p:txBody>
          <a:bodyPr wrap="square" rtlCol="0">
            <a:spAutoFit/>
          </a:bodyPr>
          <a:lstStyle/>
          <a:p>
            <a:pPr>
              <a:spcAft>
                <a:spcPts val="1000"/>
              </a:spcAft>
            </a:pPr>
            <a:r>
              <a:rPr lang="nb-NO" sz="1700" b="1" dirty="0"/>
              <a:t>      Tuberkulose kan</a:t>
            </a:r>
            <a:r>
              <a:rPr lang="nb-NO" sz="1700" dirty="0"/>
              <a:t>:</a:t>
            </a:r>
          </a:p>
          <a:p>
            <a:pPr marL="285750" indent="-285750">
              <a:buFont typeface="Arial" panose="020B0604020202020204" pitchFamily="34" charset="0"/>
              <a:buChar char="•"/>
            </a:pPr>
            <a:r>
              <a:rPr lang="nb-NO" sz="1700" dirty="0"/>
              <a:t> bidra til å utløse depresjon som et resultat av den inflammatoriske responsen</a:t>
            </a:r>
          </a:p>
          <a:p>
            <a:endParaRPr lang="nb-NO" dirty="0"/>
          </a:p>
        </p:txBody>
      </p:sp>
      <p:pic>
        <p:nvPicPr>
          <p:cNvPr id="13" name="Bilde 12" descr="Et bilde som inneholder tekst&#10;&#10;Automatisk generert beskrivelse">
            <a:extLst>
              <a:ext uri="{FF2B5EF4-FFF2-40B4-BE49-F238E27FC236}">
                <a16:creationId xmlns:a16="http://schemas.microsoft.com/office/drawing/2014/main" id="{446E310E-43DE-01D1-3DF1-B7AB21E87945}"/>
              </a:ext>
            </a:extLst>
          </p:cNvPr>
          <p:cNvPicPr>
            <a:picLocks noChangeAspect="1"/>
          </p:cNvPicPr>
          <p:nvPr/>
        </p:nvPicPr>
        <p:blipFill rotWithShape="1">
          <a:blip r:embed="rId3"/>
          <a:srcRect l="5301" r="3095"/>
          <a:stretch/>
        </p:blipFill>
        <p:spPr>
          <a:xfrm>
            <a:off x="6084688" y="3322896"/>
            <a:ext cx="2611637" cy="2414056"/>
          </a:xfrm>
          <a:prstGeom prst="rect">
            <a:avLst/>
          </a:prstGeom>
        </p:spPr>
      </p:pic>
    </p:spTree>
    <p:extLst>
      <p:ext uri="{BB962C8B-B14F-4D97-AF65-F5344CB8AC3E}">
        <p14:creationId xmlns:p14="http://schemas.microsoft.com/office/powerpoint/2010/main" val="10832103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4DD8D9-0856-4A68-99EC-3BEB6F835081}"/>
              </a:ext>
            </a:extLst>
          </p:cNvPr>
          <p:cNvSpPr>
            <a:spLocks noGrp="1"/>
          </p:cNvSpPr>
          <p:nvPr>
            <p:ph type="title"/>
          </p:nvPr>
        </p:nvSpPr>
        <p:spPr>
          <a:xfrm>
            <a:off x="1212298" y="2134441"/>
            <a:ext cx="6719404" cy="1000125"/>
          </a:xfrm>
        </p:spPr>
        <p:txBody>
          <a:bodyPr/>
          <a:lstStyle/>
          <a:p>
            <a:br>
              <a:rPr lang="nb-NO" sz="2000" dirty="0"/>
            </a:br>
            <a:br>
              <a:rPr lang="nb-NO" sz="3200" dirty="0">
                <a:solidFill>
                  <a:schemeClr val="tx1"/>
                </a:solidFill>
              </a:rPr>
            </a:br>
            <a:endParaRPr lang="nb-NO" dirty="0">
              <a:solidFill>
                <a:schemeClr val="tx1"/>
              </a:solidFill>
            </a:endParaRPr>
          </a:p>
        </p:txBody>
      </p:sp>
      <p:sp>
        <p:nvSpPr>
          <p:cNvPr id="3" name="Plassholder for innhold 2">
            <a:extLst>
              <a:ext uri="{FF2B5EF4-FFF2-40B4-BE49-F238E27FC236}">
                <a16:creationId xmlns:a16="http://schemas.microsoft.com/office/drawing/2014/main" id="{8458F386-4035-4F13-AFDF-E58EF1B7BC02}"/>
              </a:ext>
            </a:extLst>
          </p:cNvPr>
          <p:cNvSpPr>
            <a:spLocks noGrp="1"/>
          </p:cNvSpPr>
          <p:nvPr>
            <p:ph idx="1"/>
          </p:nvPr>
        </p:nvSpPr>
        <p:spPr>
          <a:xfrm>
            <a:off x="496181" y="2038962"/>
            <a:ext cx="7655479" cy="2522378"/>
          </a:xfrm>
        </p:spPr>
        <p:txBody>
          <a:bodyPr/>
          <a:lstStyle/>
          <a:p>
            <a:pPr>
              <a:lnSpc>
                <a:spcPts val="2160"/>
              </a:lnSpc>
              <a:spcAft>
                <a:spcPts val="1200"/>
              </a:spcAft>
            </a:pPr>
            <a:r>
              <a:rPr lang="nb-NO" sz="1800" dirty="0">
                <a:solidFill>
                  <a:schemeClr val="tx1"/>
                </a:solidFill>
                <a:ea typeface="ＭＳ Ｐゴシック"/>
              </a:rPr>
              <a:t>Kritiske livshendelser har potensial til å destabilisere mennesker.</a:t>
            </a:r>
          </a:p>
          <a:p>
            <a:r>
              <a:rPr lang="nb-NO" sz="1800" dirty="0">
                <a:solidFill>
                  <a:schemeClr val="tx1"/>
                </a:solidFill>
              </a:rPr>
              <a:t>Kan føre til akutt eller posttraumatisk stresslidelse (PTSD).</a:t>
            </a:r>
          </a:p>
          <a:p>
            <a:pPr>
              <a:lnSpc>
                <a:spcPts val="2160"/>
              </a:lnSpc>
            </a:pPr>
            <a:r>
              <a:rPr lang="nb-NO" sz="1800" dirty="0">
                <a:solidFill>
                  <a:schemeClr val="tx1"/>
                </a:solidFill>
              </a:rPr>
              <a:t>Kan føre til posttraumatisk vekst – positivt opplevde personlige endringer etter en traumatisk hendelse.</a:t>
            </a:r>
          </a:p>
          <a:p>
            <a:pPr>
              <a:lnSpc>
                <a:spcPts val="2160"/>
              </a:lnSpc>
            </a:pPr>
            <a:r>
              <a:rPr lang="nb-NO" sz="1800" dirty="0">
                <a:solidFill>
                  <a:schemeClr val="tx1"/>
                </a:solidFill>
              </a:rPr>
              <a:t>Støtten man får vil ha stor betydning for ev. utvikling av stresslidelse eller/og vekst.</a:t>
            </a:r>
            <a:endParaRPr lang="nb-NO" sz="2200" dirty="0">
              <a:solidFill>
                <a:schemeClr val="tx1"/>
              </a:solidFill>
            </a:endParaRPr>
          </a:p>
          <a:p>
            <a:pPr>
              <a:lnSpc>
                <a:spcPts val="2160"/>
              </a:lnSpc>
            </a:pPr>
            <a:endParaRPr lang="nb-NO" sz="1800" dirty="0">
              <a:solidFill>
                <a:schemeClr val="tx1"/>
              </a:solidFill>
            </a:endParaRPr>
          </a:p>
        </p:txBody>
      </p:sp>
      <p:sp>
        <p:nvSpPr>
          <p:cNvPr id="4" name="Plassholder for dato 3">
            <a:extLst>
              <a:ext uri="{FF2B5EF4-FFF2-40B4-BE49-F238E27FC236}">
                <a16:creationId xmlns:a16="http://schemas.microsoft.com/office/drawing/2014/main" id="{7A84537D-5183-4E7A-9715-A502965D4F44}"/>
              </a:ext>
            </a:extLst>
          </p:cNvPr>
          <p:cNvSpPr>
            <a:spLocks noGrp="1"/>
          </p:cNvSpPr>
          <p:nvPr>
            <p:ph type="dt" sz="half" idx="10"/>
          </p:nvPr>
        </p:nvSpPr>
        <p:spPr>
          <a:xfrm>
            <a:off x="6488112" y="6451600"/>
            <a:ext cx="2579687" cy="365125"/>
          </a:xfrm>
        </p:spPr>
        <p:txBody>
          <a:bodyPr/>
          <a:lstStyle/>
          <a:p>
            <a:endParaRPr lang="nb-NO" dirty="0"/>
          </a:p>
        </p:txBody>
      </p:sp>
      <p:sp>
        <p:nvSpPr>
          <p:cNvPr id="5" name="Plassholder for bunntekst 4">
            <a:extLst>
              <a:ext uri="{FF2B5EF4-FFF2-40B4-BE49-F238E27FC236}">
                <a16:creationId xmlns:a16="http://schemas.microsoft.com/office/drawing/2014/main" id="{AA8FF638-5F7B-4224-9C1A-D68FE7153454}"/>
              </a:ext>
            </a:extLst>
          </p:cNvPr>
          <p:cNvSpPr>
            <a:spLocks noGrp="1"/>
          </p:cNvSpPr>
          <p:nvPr>
            <p:ph type="ftr" sz="quarter" idx="11"/>
          </p:nvPr>
        </p:nvSpPr>
        <p:spPr>
          <a:xfrm>
            <a:off x="359377" y="6451600"/>
            <a:ext cx="8484586" cy="365125"/>
          </a:xfrm>
        </p:spPr>
        <p:txBody>
          <a:bodyPr/>
          <a:lstStyle/>
          <a:p>
            <a:pPr>
              <a:defRPr/>
            </a:pPr>
            <a:r>
              <a:rPr lang="nb-NO" sz="800" b="0" i="0" dirty="0" err="1">
                <a:solidFill>
                  <a:srgbClr val="222222"/>
                </a:solidFill>
                <a:effectLst/>
                <a:latin typeface="Arial" panose="020B0604020202020204" pitchFamily="34" charset="0"/>
              </a:rPr>
              <a:t>Pachi</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Argiro</a:t>
            </a:r>
            <a:r>
              <a:rPr lang="nb-NO" sz="800" b="0" i="0" dirty="0">
                <a:solidFill>
                  <a:srgbClr val="222222"/>
                </a:solidFill>
                <a:effectLst/>
                <a:latin typeface="Arial" panose="020B0604020202020204" pitchFamily="34" charset="0"/>
              </a:rPr>
              <a:t>, et al. "</a:t>
            </a:r>
            <a:r>
              <a:rPr lang="nb-NO" sz="800" b="0" i="0" dirty="0" err="1">
                <a:solidFill>
                  <a:srgbClr val="222222"/>
                </a:solidFill>
                <a:effectLst/>
                <a:latin typeface="Arial" panose="020B0604020202020204" pitchFamily="34" charset="0"/>
              </a:rPr>
              <a:t>Psychiatric</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morbidity</a:t>
            </a:r>
            <a:r>
              <a:rPr lang="nb-NO" sz="800" b="0" i="0" dirty="0">
                <a:solidFill>
                  <a:srgbClr val="222222"/>
                </a:solidFill>
                <a:effectLst/>
                <a:latin typeface="Arial" panose="020B0604020202020204" pitchFamily="34" charset="0"/>
              </a:rPr>
              <a:t> and </a:t>
            </a:r>
            <a:r>
              <a:rPr lang="nb-NO" sz="800" b="0" i="0" dirty="0" err="1">
                <a:solidFill>
                  <a:srgbClr val="222222"/>
                </a:solidFill>
                <a:effectLst/>
                <a:latin typeface="Arial" panose="020B0604020202020204" pitchFamily="34" charset="0"/>
              </a:rPr>
              <a:t>other</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factors</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affecting</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treatment</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adherence</a:t>
            </a:r>
            <a:r>
              <a:rPr lang="nb-NO" sz="800" b="0" i="0" dirty="0">
                <a:solidFill>
                  <a:srgbClr val="222222"/>
                </a:solidFill>
                <a:effectLst/>
                <a:latin typeface="Arial" panose="020B0604020202020204" pitchFamily="34" charset="0"/>
              </a:rPr>
              <a:t> in </a:t>
            </a:r>
            <a:r>
              <a:rPr lang="nb-NO" sz="800" b="0" i="0" dirty="0" err="1">
                <a:solidFill>
                  <a:srgbClr val="222222"/>
                </a:solidFill>
                <a:effectLst/>
                <a:latin typeface="Arial" panose="020B0604020202020204" pitchFamily="34" charset="0"/>
              </a:rPr>
              <a:t>pulmonary</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tuberculosis</a:t>
            </a:r>
            <a:r>
              <a:rPr lang="nb-NO" sz="800" b="0" i="0" dirty="0">
                <a:solidFill>
                  <a:srgbClr val="222222"/>
                </a:solidFill>
                <a:effectLst/>
                <a:latin typeface="Arial" panose="020B0604020202020204" pitchFamily="34" charset="0"/>
              </a:rPr>
              <a:t> </a:t>
            </a:r>
            <a:r>
              <a:rPr lang="nb-NO" sz="800" b="0" i="0" dirty="0" err="1">
                <a:solidFill>
                  <a:srgbClr val="222222"/>
                </a:solidFill>
                <a:effectLst/>
                <a:latin typeface="Arial" panose="020B0604020202020204" pitchFamily="34" charset="0"/>
              </a:rPr>
              <a:t>patients</a:t>
            </a:r>
            <a:r>
              <a:rPr lang="nb-NO" sz="800" b="0" i="0" dirty="0">
                <a:solidFill>
                  <a:srgbClr val="222222"/>
                </a:solidFill>
                <a:effectLst/>
                <a:latin typeface="Arial" panose="020B0604020202020204" pitchFamily="34" charset="0"/>
              </a:rPr>
              <a:t>." </a:t>
            </a:r>
            <a:r>
              <a:rPr lang="nb-NO" sz="800" b="0" i="1" dirty="0" err="1">
                <a:solidFill>
                  <a:srgbClr val="222222"/>
                </a:solidFill>
                <a:effectLst/>
                <a:latin typeface="Arial" panose="020B0604020202020204" pitchFamily="34" charset="0"/>
              </a:rPr>
              <a:t>Tuberculosis</a:t>
            </a:r>
            <a:r>
              <a:rPr lang="nb-NO" sz="800" b="0" i="1" dirty="0">
                <a:solidFill>
                  <a:srgbClr val="222222"/>
                </a:solidFill>
                <a:effectLst/>
                <a:latin typeface="Arial" panose="020B0604020202020204" pitchFamily="34" charset="0"/>
              </a:rPr>
              <a:t> </a:t>
            </a:r>
            <a:r>
              <a:rPr lang="nb-NO" sz="800" b="0" i="1" dirty="0" err="1">
                <a:solidFill>
                  <a:srgbClr val="222222"/>
                </a:solidFill>
                <a:effectLst/>
                <a:latin typeface="Arial" panose="020B0604020202020204" pitchFamily="34" charset="0"/>
              </a:rPr>
              <a:t>research</a:t>
            </a:r>
            <a:r>
              <a:rPr lang="nb-NO" sz="800" b="0" i="1" dirty="0">
                <a:solidFill>
                  <a:srgbClr val="222222"/>
                </a:solidFill>
                <a:effectLst/>
                <a:latin typeface="Arial" panose="020B0604020202020204" pitchFamily="34" charset="0"/>
              </a:rPr>
              <a:t> and </a:t>
            </a:r>
            <a:r>
              <a:rPr lang="nb-NO" sz="800" b="0" i="1" dirty="0" err="1">
                <a:solidFill>
                  <a:srgbClr val="222222"/>
                </a:solidFill>
                <a:effectLst/>
                <a:latin typeface="Arial" panose="020B0604020202020204" pitchFamily="34" charset="0"/>
              </a:rPr>
              <a:t>treatment</a:t>
            </a:r>
            <a:r>
              <a:rPr lang="nb-NO" sz="800" b="0" i="0" dirty="0">
                <a:solidFill>
                  <a:srgbClr val="222222"/>
                </a:solidFill>
                <a:effectLst/>
                <a:latin typeface="Arial" panose="020B0604020202020204" pitchFamily="34" charset="0"/>
              </a:rPr>
              <a:t> (2013).</a:t>
            </a:r>
            <a:br>
              <a:rPr lang="nb-NO" sz="800" b="0" i="0" dirty="0">
                <a:solidFill>
                  <a:srgbClr val="222222"/>
                </a:solidFill>
                <a:effectLst/>
                <a:latin typeface="Arial" panose="020B0604020202020204" pitchFamily="34" charset="0"/>
              </a:rPr>
            </a:br>
            <a:r>
              <a:rPr lang="en-US" sz="800" b="0" i="0" dirty="0" err="1">
                <a:solidFill>
                  <a:srgbClr val="222222"/>
                </a:solidFill>
                <a:effectLst/>
                <a:latin typeface="Arial" panose="020B0604020202020204" pitchFamily="34" charset="0"/>
              </a:rPr>
              <a:t>Barskova</a:t>
            </a:r>
            <a:r>
              <a:rPr lang="en-US" sz="800" b="0" i="0" dirty="0">
                <a:solidFill>
                  <a:srgbClr val="222222"/>
                </a:solidFill>
                <a:effectLst/>
                <a:latin typeface="Arial" panose="020B0604020202020204" pitchFamily="34" charset="0"/>
              </a:rPr>
              <a:t>, Tatjana, and Rainer </a:t>
            </a:r>
            <a:r>
              <a:rPr lang="en-US" sz="800" b="0" i="0" dirty="0" err="1">
                <a:solidFill>
                  <a:srgbClr val="222222"/>
                </a:solidFill>
                <a:effectLst/>
                <a:latin typeface="Arial" panose="020B0604020202020204" pitchFamily="34" charset="0"/>
              </a:rPr>
              <a:t>Oesterreich</a:t>
            </a:r>
            <a:r>
              <a:rPr lang="en-US" sz="800" b="0" i="0" dirty="0">
                <a:solidFill>
                  <a:srgbClr val="222222"/>
                </a:solidFill>
                <a:effectLst/>
                <a:latin typeface="Arial" panose="020B0604020202020204" pitchFamily="34" charset="0"/>
              </a:rPr>
              <a:t>. "Post-traumatic growth in people living with a serious medical condition and its relations to physical and mental health: A systematic review." </a:t>
            </a:r>
            <a:r>
              <a:rPr lang="en-US" sz="800" b="0" i="1" dirty="0">
                <a:solidFill>
                  <a:srgbClr val="222222"/>
                </a:solidFill>
                <a:effectLst/>
                <a:latin typeface="Arial" panose="020B0604020202020204" pitchFamily="34" charset="0"/>
              </a:rPr>
              <a:t>Disability and rehabilitation</a:t>
            </a:r>
            <a:r>
              <a:rPr lang="en-US" sz="800" b="0" i="0" dirty="0">
                <a:solidFill>
                  <a:srgbClr val="222222"/>
                </a:solidFill>
                <a:effectLst/>
                <a:latin typeface="Arial" panose="020B0604020202020204" pitchFamily="34" charset="0"/>
              </a:rPr>
              <a:t> 31.21 (2009).</a:t>
            </a:r>
            <a:endParaRPr lang="nb-NO" sz="800" dirty="0"/>
          </a:p>
          <a:p>
            <a:pPr>
              <a:defRPr/>
            </a:pPr>
            <a:endParaRPr lang="nb-NO" dirty="0"/>
          </a:p>
        </p:txBody>
      </p:sp>
      <p:sp>
        <p:nvSpPr>
          <p:cNvPr id="6" name="Plassholder for lysbildenummer 5">
            <a:extLst>
              <a:ext uri="{FF2B5EF4-FFF2-40B4-BE49-F238E27FC236}">
                <a16:creationId xmlns:a16="http://schemas.microsoft.com/office/drawing/2014/main" id="{EB4ADE52-3833-40B7-BFF6-CAABB8704B6D}"/>
              </a:ext>
            </a:extLst>
          </p:cNvPr>
          <p:cNvSpPr>
            <a:spLocks noGrp="1"/>
          </p:cNvSpPr>
          <p:nvPr>
            <p:ph type="sldNum" sz="quarter" idx="12"/>
          </p:nvPr>
        </p:nvSpPr>
        <p:spPr/>
        <p:txBody>
          <a:bodyPr/>
          <a:lstStyle/>
          <a:p>
            <a:fld id="{A8C3BF63-66A9-44AA-92FF-FCAC0ED94262}" type="slidenum">
              <a:rPr lang="nb-NO" smtClean="0"/>
              <a:pPr/>
              <a:t>6</a:t>
            </a:fld>
            <a:endParaRPr lang="nb-NO"/>
          </a:p>
        </p:txBody>
      </p:sp>
      <p:sp>
        <p:nvSpPr>
          <p:cNvPr id="7" name="TekstSylinder 6">
            <a:extLst>
              <a:ext uri="{FF2B5EF4-FFF2-40B4-BE49-F238E27FC236}">
                <a16:creationId xmlns:a16="http://schemas.microsoft.com/office/drawing/2014/main" id="{60DC21BE-8F83-43B9-81CA-C235038EFB5F}"/>
              </a:ext>
            </a:extLst>
          </p:cNvPr>
          <p:cNvSpPr txBox="1"/>
          <p:nvPr/>
        </p:nvSpPr>
        <p:spPr>
          <a:xfrm>
            <a:off x="792338" y="1311064"/>
            <a:ext cx="7359322" cy="1323439"/>
          </a:xfrm>
          <a:prstGeom prst="rect">
            <a:avLst/>
          </a:prstGeom>
          <a:noFill/>
        </p:spPr>
        <p:txBody>
          <a:bodyPr wrap="none" rtlCol="0">
            <a:spAutoFit/>
          </a:bodyPr>
          <a:lstStyle/>
          <a:p>
            <a:r>
              <a:rPr lang="nb-NO" sz="2400" b="1" dirty="0"/>
              <a:t>Tuberkulose som en kritisk livshendelse / traume</a:t>
            </a:r>
          </a:p>
          <a:p>
            <a:endParaRPr lang="nb-NO" sz="2800" b="1" dirty="0"/>
          </a:p>
          <a:p>
            <a:endParaRPr lang="nb-NO" sz="2800" dirty="0"/>
          </a:p>
        </p:txBody>
      </p:sp>
      <p:pic>
        <p:nvPicPr>
          <p:cNvPr id="11" name="Bilde 10">
            <a:extLst>
              <a:ext uri="{FF2B5EF4-FFF2-40B4-BE49-F238E27FC236}">
                <a16:creationId xmlns:a16="http://schemas.microsoft.com/office/drawing/2014/main" id="{EC821A2B-4E87-98B5-A031-840B5EF869F9}"/>
              </a:ext>
            </a:extLst>
          </p:cNvPr>
          <p:cNvPicPr>
            <a:picLocks noChangeAspect="1"/>
          </p:cNvPicPr>
          <p:nvPr/>
        </p:nvPicPr>
        <p:blipFill>
          <a:blip r:embed="rId3"/>
          <a:stretch>
            <a:fillRect/>
          </a:stretch>
        </p:blipFill>
        <p:spPr>
          <a:xfrm>
            <a:off x="2496530" y="4180464"/>
            <a:ext cx="4210279" cy="2096227"/>
          </a:xfrm>
          <a:prstGeom prst="rect">
            <a:avLst/>
          </a:prstGeom>
        </p:spPr>
      </p:pic>
    </p:spTree>
    <p:extLst>
      <p:ext uri="{BB962C8B-B14F-4D97-AF65-F5344CB8AC3E}">
        <p14:creationId xmlns:p14="http://schemas.microsoft.com/office/powerpoint/2010/main" val="3042478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006C8B-B1CB-480B-8DCF-8998390F5FC4}"/>
              </a:ext>
            </a:extLst>
          </p:cNvPr>
          <p:cNvSpPr>
            <a:spLocks noGrp="1"/>
          </p:cNvSpPr>
          <p:nvPr>
            <p:ph type="title"/>
          </p:nvPr>
        </p:nvSpPr>
        <p:spPr>
          <a:xfrm>
            <a:off x="854075" y="1456730"/>
            <a:ext cx="7204075" cy="1000125"/>
          </a:xfrm>
        </p:spPr>
        <p:txBody>
          <a:bodyPr/>
          <a:lstStyle/>
          <a:p>
            <a:r>
              <a:rPr lang="nb-NO" sz="3200" b="1" dirty="0">
                <a:solidFill>
                  <a:schemeClr val="tx1"/>
                </a:solidFill>
              </a:rPr>
              <a:t>Isolasjon som traume</a:t>
            </a:r>
            <a:br>
              <a:rPr lang="nb-NO" dirty="0"/>
            </a:br>
            <a:endParaRPr lang="nb-NO" dirty="0"/>
          </a:p>
        </p:txBody>
      </p:sp>
      <p:sp>
        <p:nvSpPr>
          <p:cNvPr id="3" name="Plassholder for innhold 2">
            <a:extLst>
              <a:ext uri="{FF2B5EF4-FFF2-40B4-BE49-F238E27FC236}">
                <a16:creationId xmlns:a16="http://schemas.microsoft.com/office/drawing/2014/main" id="{72326371-E094-49C5-BE32-76EE7620AFA5}"/>
              </a:ext>
            </a:extLst>
          </p:cNvPr>
          <p:cNvSpPr>
            <a:spLocks noGrp="1"/>
          </p:cNvSpPr>
          <p:nvPr>
            <p:ph idx="1"/>
          </p:nvPr>
        </p:nvSpPr>
        <p:spPr>
          <a:xfrm>
            <a:off x="479425" y="2410746"/>
            <a:ext cx="5215981" cy="3806825"/>
          </a:xfrm>
        </p:spPr>
        <p:txBody>
          <a:bodyPr/>
          <a:lstStyle/>
          <a:p>
            <a:pPr marL="285750" indent="-285750">
              <a:lnSpc>
                <a:spcPts val="2500"/>
              </a:lnSpc>
              <a:spcBef>
                <a:spcPts val="0"/>
              </a:spcBef>
              <a:spcAft>
                <a:spcPts val="1200"/>
              </a:spcAft>
              <a:buFont typeface="Arial" panose="020B0604020202020204" pitchFamily="34" charset="0"/>
              <a:buChar char="•"/>
            </a:pPr>
            <a:r>
              <a:rPr lang="nb-NO" sz="2050" dirty="0">
                <a:solidFill>
                  <a:schemeClr val="tx1"/>
                </a:solidFill>
                <a:ea typeface="ＭＳ Ｐゴシック"/>
              </a:rPr>
              <a:t>Isolasjon er inngripende frihetsberøvelse. </a:t>
            </a:r>
            <a:endParaRPr lang="nb-NO" sz="2050" dirty="0">
              <a:solidFill>
                <a:schemeClr val="tx1"/>
              </a:solidFill>
            </a:endParaRPr>
          </a:p>
          <a:p>
            <a:pPr marL="285750" indent="-285750">
              <a:lnSpc>
                <a:spcPts val="2500"/>
              </a:lnSpc>
              <a:spcBef>
                <a:spcPts val="0"/>
              </a:spcBef>
              <a:spcAft>
                <a:spcPts val="1200"/>
              </a:spcAft>
              <a:buFont typeface="Arial" panose="020B0604020202020204" pitchFamily="34" charset="0"/>
              <a:buChar char="•"/>
            </a:pPr>
            <a:r>
              <a:rPr lang="nb-NO" sz="2050" dirty="0">
                <a:solidFill>
                  <a:schemeClr val="tx1"/>
                </a:solidFill>
                <a:ea typeface="ＭＳ Ｐゴシック"/>
              </a:rPr>
              <a:t>Det å miste tilknytningen til andre mennesker får raskt konsekvenser for psykisk helse, og påvirker også somatisk helse. </a:t>
            </a:r>
            <a:endParaRPr lang="nb-NO" sz="2050" dirty="0">
              <a:solidFill>
                <a:schemeClr val="tx1"/>
              </a:solidFill>
            </a:endParaRPr>
          </a:p>
          <a:p>
            <a:pPr marL="285750" indent="-285750">
              <a:lnSpc>
                <a:spcPts val="2500"/>
              </a:lnSpc>
              <a:spcBef>
                <a:spcPts val="0"/>
              </a:spcBef>
              <a:spcAft>
                <a:spcPts val="1200"/>
              </a:spcAft>
              <a:buFont typeface="Arial" panose="020B0604020202020204" pitchFamily="34" charset="0"/>
              <a:buChar char="•"/>
            </a:pPr>
            <a:r>
              <a:rPr lang="nb-NO" sz="2050" dirty="0">
                <a:solidFill>
                  <a:schemeClr val="tx1"/>
                </a:solidFill>
                <a:ea typeface="ＭＳ Ｐゴシック"/>
              </a:rPr>
              <a:t>Det følger derfor et stort ansvar med isolering.</a:t>
            </a:r>
            <a:endParaRPr lang="nb-NO" sz="2050" dirty="0">
              <a:solidFill>
                <a:schemeClr val="tx1"/>
              </a:solidFill>
            </a:endParaRPr>
          </a:p>
          <a:p>
            <a:pPr marL="285750" indent="-285750">
              <a:lnSpc>
                <a:spcPts val="2500"/>
              </a:lnSpc>
              <a:spcBef>
                <a:spcPts val="0"/>
              </a:spcBef>
              <a:spcAft>
                <a:spcPts val="1200"/>
              </a:spcAft>
              <a:buFont typeface="Arial" panose="020B0604020202020204" pitchFamily="34" charset="0"/>
              <a:buChar char="•"/>
            </a:pPr>
            <a:r>
              <a:rPr lang="nb-NO" sz="2050" dirty="0">
                <a:solidFill>
                  <a:schemeClr val="tx1"/>
                </a:solidFill>
                <a:latin typeface="Arial"/>
                <a:cs typeface="Arial"/>
              </a:rPr>
              <a:t>For liten bevissthet i helsevesenet om hva isolasjon innebærer</a:t>
            </a:r>
            <a:r>
              <a:rPr lang="nb-NO" sz="2050" dirty="0">
                <a:solidFill>
                  <a:schemeClr val="tx1"/>
                </a:solidFill>
              </a:rPr>
              <a:t>?</a:t>
            </a:r>
          </a:p>
          <a:p>
            <a:pPr marL="285750" indent="-285750">
              <a:lnSpc>
                <a:spcPts val="2800"/>
              </a:lnSpc>
              <a:spcAft>
                <a:spcPts val="1200"/>
              </a:spcAft>
              <a:buFont typeface="Arial" panose="020B0604020202020204" pitchFamily="34" charset="0"/>
              <a:buChar char="•"/>
            </a:pPr>
            <a:endParaRPr lang="nb-NO" sz="2200" dirty="0">
              <a:solidFill>
                <a:schemeClr val="tx1"/>
              </a:solidFill>
            </a:endParaRPr>
          </a:p>
        </p:txBody>
      </p:sp>
      <p:sp>
        <p:nvSpPr>
          <p:cNvPr id="4" name="Plassholder for dato 3">
            <a:extLst>
              <a:ext uri="{FF2B5EF4-FFF2-40B4-BE49-F238E27FC236}">
                <a16:creationId xmlns:a16="http://schemas.microsoft.com/office/drawing/2014/main" id="{54D16BC4-4319-4B76-B921-13B0F3128410}"/>
              </a:ext>
            </a:extLst>
          </p:cNvPr>
          <p:cNvSpPr>
            <a:spLocks noGrp="1"/>
          </p:cNvSpPr>
          <p:nvPr>
            <p:ph type="dt" sz="half" idx="10"/>
          </p:nvPr>
        </p:nvSpPr>
        <p:spPr/>
        <p:txBody>
          <a:bodyPr/>
          <a:lstStyle/>
          <a:p>
            <a:endParaRPr lang="nb-NO" dirty="0"/>
          </a:p>
        </p:txBody>
      </p:sp>
      <p:sp>
        <p:nvSpPr>
          <p:cNvPr id="5" name="Plassholder for bunntekst 4">
            <a:extLst>
              <a:ext uri="{FF2B5EF4-FFF2-40B4-BE49-F238E27FC236}">
                <a16:creationId xmlns:a16="http://schemas.microsoft.com/office/drawing/2014/main" id="{E4AB1CC3-6154-448C-8711-07A82BEFD4BF}"/>
              </a:ext>
            </a:extLst>
          </p:cNvPr>
          <p:cNvSpPr>
            <a:spLocks noGrp="1"/>
          </p:cNvSpPr>
          <p:nvPr>
            <p:ph type="ftr" sz="quarter" idx="11"/>
          </p:nvPr>
        </p:nvSpPr>
        <p:spPr>
          <a:xfrm>
            <a:off x="695325" y="6269037"/>
            <a:ext cx="6126279" cy="365125"/>
          </a:xfrm>
        </p:spPr>
        <p:txBody>
          <a:bodyPr/>
          <a:lstStyle/>
          <a:p>
            <a:pPr>
              <a:defRPr/>
            </a:pPr>
            <a:r>
              <a:rPr lang="nb-NO" b="0" i="0" dirty="0" err="1">
                <a:solidFill>
                  <a:srgbClr val="222222"/>
                </a:solidFill>
                <a:effectLst/>
                <a:latin typeface="Arial" panose="020B0604020202020204" pitchFamily="34" charset="0"/>
              </a:rPr>
              <a:t>Mengin</a:t>
            </a:r>
            <a:r>
              <a:rPr lang="nb-NO" b="0" i="0" dirty="0">
                <a:solidFill>
                  <a:srgbClr val="222222"/>
                </a:solidFill>
                <a:effectLst/>
                <a:latin typeface="Arial" panose="020B0604020202020204" pitchFamily="34" charset="0"/>
              </a:rPr>
              <a:t>, </a:t>
            </a:r>
            <a:r>
              <a:rPr lang="nb-NO" b="0" i="0" dirty="0" err="1">
                <a:solidFill>
                  <a:srgbClr val="222222"/>
                </a:solidFill>
                <a:effectLst/>
                <a:latin typeface="Arial" panose="020B0604020202020204" pitchFamily="34" charset="0"/>
              </a:rPr>
              <a:t>Amaury</a:t>
            </a:r>
            <a:r>
              <a:rPr lang="nb-NO" b="0" i="0" dirty="0">
                <a:solidFill>
                  <a:srgbClr val="222222"/>
                </a:solidFill>
                <a:effectLst/>
                <a:latin typeface="Arial" panose="020B0604020202020204" pitchFamily="34" charset="0"/>
              </a:rPr>
              <a:t>, et al. "</a:t>
            </a:r>
            <a:r>
              <a:rPr lang="nb-NO" b="0" i="0" dirty="0" err="1">
                <a:solidFill>
                  <a:srgbClr val="222222"/>
                </a:solidFill>
                <a:effectLst/>
                <a:latin typeface="Arial" panose="020B0604020202020204" pitchFamily="34" charset="0"/>
              </a:rPr>
              <a:t>Psychopathological</a:t>
            </a:r>
            <a:r>
              <a:rPr lang="nb-NO" b="0" i="0" dirty="0">
                <a:solidFill>
                  <a:srgbClr val="222222"/>
                </a:solidFill>
                <a:effectLst/>
                <a:latin typeface="Arial" panose="020B0604020202020204" pitchFamily="34" charset="0"/>
              </a:rPr>
              <a:t> </a:t>
            </a:r>
            <a:r>
              <a:rPr lang="nb-NO" b="0" i="0" dirty="0" err="1">
                <a:solidFill>
                  <a:srgbClr val="222222"/>
                </a:solidFill>
                <a:effectLst/>
                <a:latin typeface="Arial" panose="020B0604020202020204" pitchFamily="34" charset="0"/>
              </a:rPr>
              <a:t>consequences</a:t>
            </a:r>
            <a:r>
              <a:rPr lang="nb-NO" b="0" i="0" dirty="0">
                <a:solidFill>
                  <a:srgbClr val="222222"/>
                </a:solidFill>
                <a:effectLst/>
                <a:latin typeface="Arial" panose="020B0604020202020204" pitchFamily="34" charset="0"/>
              </a:rPr>
              <a:t> </a:t>
            </a:r>
            <a:r>
              <a:rPr lang="nb-NO" b="0" i="0" dirty="0" err="1">
                <a:solidFill>
                  <a:srgbClr val="222222"/>
                </a:solidFill>
                <a:effectLst/>
                <a:latin typeface="Arial" panose="020B0604020202020204" pitchFamily="34" charset="0"/>
              </a:rPr>
              <a:t>of</a:t>
            </a:r>
            <a:r>
              <a:rPr lang="nb-NO" b="0" i="0" dirty="0">
                <a:solidFill>
                  <a:srgbClr val="222222"/>
                </a:solidFill>
                <a:effectLst/>
                <a:latin typeface="Arial" panose="020B0604020202020204" pitchFamily="34" charset="0"/>
              </a:rPr>
              <a:t> </a:t>
            </a:r>
            <a:r>
              <a:rPr lang="nb-NO" b="0" i="0" dirty="0" err="1">
                <a:solidFill>
                  <a:srgbClr val="222222"/>
                </a:solidFill>
                <a:effectLst/>
                <a:latin typeface="Arial" panose="020B0604020202020204" pitchFamily="34" charset="0"/>
              </a:rPr>
              <a:t>confinement</a:t>
            </a:r>
            <a:r>
              <a:rPr lang="nb-NO" b="0" i="0" dirty="0">
                <a:solidFill>
                  <a:srgbClr val="222222"/>
                </a:solidFill>
                <a:effectLst/>
                <a:latin typeface="Arial" panose="020B0604020202020204" pitchFamily="34" charset="0"/>
              </a:rPr>
              <a:t>." </a:t>
            </a:r>
            <a:r>
              <a:rPr lang="nb-NO" b="0" i="1" dirty="0" err="1">
                <a:solidFill>
                  <a:srgbClr val="222222"/>
                </a:solidFill>
                <a:effectLst/>
                <a:latin typeface="Arial" panose="020B0604020202020204" pitchFamily="34" charset="0"/>
              </a:rPr>
              <a:t>L'encephale</a:t>
            </a:r>
            <a:r>
              <a:rPr lang="nb-NO" b="0" i="0" dirty="0">
                <a:solidFill>
                  <a:srgbClr val="222222"/>
                </a:solidFill>
                <a:effectLst/>
                <a:latin typeface="Arial" panose="020B0604020202020204" pitchFamily="34" charset="0"/>
              </a:rPr>
              <a:t> 46.3S (2020): S43-S52.</a:t>
            </a:r>
            <a:endParaRPr lang="nb-NO" dirty="0"/>
          </a:p>
        </p:txBody>
      </p:sp>
      <p:sp>
        <p:nvSpPr>
          <p:cNvPr id="6" name="Plassholder for lysbildenummer 5">
            <a:extLst>
              <a:ext uri="{FF2B5EF4-FFF2-40B4-BE49-F238E27FC236}">
                <a16:creationId xmlns:a16="http://schemas.microsoft.com/office/drawing/2014/main" id="{C9B06175-42C9-492A-AA94-C52B32B2042B}"/>
              </a:ext>
            </a:extLst>
          </p:cNvPr>
          <p:cNvSpPr>
            <a:spLocks noGrp="1"/>
          </p:cNvSpPr>
          <p:nvPr>
            <p:ph type="sldNum" sz="quarter" idx="12"/>
          </p:nvPr>
        </p:nvSpPr>
        <p:spPr/>
        <p:txBody>
          <a:bodyPr/>
          <a:lstStyle/>
          <a:p>
            <a:fld id="{A8C3BF63-66A9-44AA-92FF-FCAC0ED94262}" type="slidenum">
              <a:rPr lang="nb-NO" smtClean="0"/>
              <a:pPr/>
              <a:t>7</a:t>
            </a:fld>
            <a:endParaRPr lang="nb-NO" dirty="0"/>
          </a:p>
        </p:txBody>
      </p:sp>
      <p:pic>
        <p:nvPicPr>
          <p:cNvPr id="10" name="Bilde 9">
            <a:extLst>
              <a:ext uri="{FF2B5EF4-FFF2-40B4-BE49-F238E27FC236}">
                <a16:creationId xmlns:a16="http://schemas.microsoft.com/office/drawing/2014/main" id="{8C7D3615-6D93-567C-99D9-A73703210480}"/>
              </a:ext>
            </a:extLst>
          </p:cNvPr>
          <p:cNvPicPr>
            <a:picLocks noChangeAspect="1"/>
          </p:cNvPicPr>
          <p:nvPr/>
        </p:nvPicPr>
        <p:blipFill rotWithShape="1">
          <a:blip r:embed="rId3"/>
          <a:srcRect l="28908" r="4782"/>
          <a:stretch/>
        </p:blipFill>
        <p:spPr>
          <a:xfrm>
            <a:off x="5873750" y="2358134"/>
            <a:ext cx="2790825" cy="3728340"/>
          </a:xfrm>
          <a:prstGeom prst="rect">
            <a:avLst/>
          </a:prstGeom>
        </p:spPr>
      </p:pic>
    </p:spTree>
    <p:extLst>
      <p:ext uri="{BB962C8B-B14F-4D97-AF65-F5344CB8AC3E}">
        <p14:creationId xmlns:p14="http://schemas.microsoft.com/office/powerpoint/2010/main" val="15579398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7DFBD7-76C5-456C-B0B4-1E27418E3EED}"/>
              </a:ext>
            </a:extLst>
          </p:cNvPr>
          <p:cNvSpPr>
            <a:spLocks noGrp="1"/>
          </p:cNvSpPr>
          <p:nvPr>
            <p:ph type="title"/>
          </p:nvPr>
        </p:nvSpPr>
        <p:spPr>
          <a:xfrm>
            <a:off x="627897" y="1093611"/>
            <a:ext cx="8021637" cy="1000125"/>
          </a:xfrm>
        </p:spPr>
        <p:txBody>
          <a:bodyPr/>
          <a:lstStyle/>
          <a:p>
            <a:r>
              <a:rPr lang="nb-NO" sz="2800" b="1" dirty="0">
                <a:solidFill>
                  <a:schemeClr val="tx1"/>
                </a:solidFill>
              </a:rPr>
              <a:t>Psykososial oppfølging av pasienter på isolat</a:t>
            </a:r>
            <a:br>
              <a:rPr lang="nb-NO" dirty="0">
                <a:solidFill>
                  <a:schemeClr val="tx1">
                    <a:lumMod val="85000"/>
                    <a:lumOff val="15000"/>
                  </a:schemeClr>
                </a:solidFill>
              </a:rPr>
            </a:br>
            <a:endParaRPr lang="nb-NO" dirty="0">
              <a:solidFill>
                <a:schemeClr val="tx1">
                  <a:lumMod val="85000"/>
                  <a:lumOff val="15000"/>
                </a:schemeClr>
              </a:solidFill>
            </a:endParaRPr>
          </a:p>
        </p:txBody>
      </p:sp>
      <p:sp>
        <p:nvSpPr>
          <p:cNvPr id="4" name="Plassholder for dato 3">
            <a:extLst>
              <a:ext uri="{FF2B5EF4-FFF2-40B4-BE49-F238E27FC236}">
                <a16:creationId xmlns:a16="http://schemas.microsoft.com/office/drawing/2014/main" id="{5A42C60E-B49E-4B96-9AAC-CF5F2857A903}"/>
              </a:ext>
            </a:extLst>
          </p:cNvPr>
          <p:cNvSpPr>
            <a:spLocks noGrp="1"/>
          </p:cNvSpPr>
          <p:nvPr>
            <p:ph type="dt" sz="half" idx="10"/>
          </p:nvPr>
        </p:nvSpPr>
        <p:spPr/>
        <p:txBody>
          <a:bodyPr/>
          <a:lstStyle/>
          <a:p>
            <a:fld id="{F621C806-1346-4875-A707-B369C5528728}" type="datetime1">
              <a:rPr lang="nb-NO" smtClean="0"/>
              <a:pPr/>
              <a:t>14.03.2023</a:t>
            </a:fld>
            <a:endParaRPr lang="nb-NO"/>
          </a:p>
        </p:txBody>
      </p:sp>
      <p:sp>
        <p:nvSpPr>
          <p:cNvPr id="5" name="Plassholder for bunntekst 4">
            <a:extLst>
              <a:ext uri="{FF2B5EF4-FFF2-40B4-BE49-F238E27FC236}">
                <a16:creationId xmlns:a16="http://schemas.microsoft.com/office/drawing/2014/main" id="{7220A468-7F5C-4B5D-964E-7F052FD91FED}"/>
              </a:ext>
            </a:extLst>
          </p:cNvPr>
          <p:cNvSpPr>
            <a:spLocks noGrp="1"/>
          </p:cNvSpPr>
          <p:nvPr>
            <p:ph type="ftr" sz="quarter" idx="11"/>
          </p:nvPr>
        </p:nvSpPr>
        <p:spPr/>
        <p:txBody>
          <a:bodyPr/>
          <a:lstStyle/>
          <a:p>
            <a:pPr>
              <a:defRPr/>
            </a:pPr>
            <a:endParaRPr lang="nb-NO"/>
          </a:p>
        </p:txBody>
      </p:sp>
      <p:sp>
        <p:nvSpPr>
          <p:cNvPr id="6" name="Plassholder for lysbildenummer 5">
            <a:extLst>
              <a:ext uri="{FF2B5EF4-FFF2-40B4-BE49-F238E27FC236}">
                <a16:creationId xmlns:a16="http://schemas.microsoft.com/office/drawing/2014/main" id="{5215D97B-1F7E-454F-BF8A-757DDF8FB01A}"/>
              </a:ext>
            </a:extLst>
          </p:cNvPr>
          <p:cNvSpPr>
            <a:spLocks noGrp="1"/>
          </p:cNvSpPr>
          <p:nvPr>
            <p:ph type="sldNum" sz="quarter" idx="12"/>
          </p:nvPr>
        </p:nvSpPr>
        <p:spPr/>
        <p:txBody>
          <a:bodyPr/>
          <a:lstStyle/>
          <a:p>
            <a:fld id="{A8C3BF63-66A9-44AA-92FF-FCAC0ED94262}" type="slidenum">
              <a:rPr lang="nb-NO" smtClean="0"/>
              <a:pPr/>
              <a:t>8</a:t>
            </a:fld>
            <a:endParaRPr lang="nb-NO"/>
          </a:p>
        </p:txBody>
      </p:sp>
      <p:sp>
        <p:nvSpPr>
          <p:cNvPr id="7" name="TekstSylinder 6">
            <a:extLst>
              <a:ext uri="{FF2B5EF4-FFF2-40B4-BE49-F238E27FC236}">
                <a16:creationId xmlns:a16="http://schemas.microsoft.com/office/drawing/2014/main" id="{FD03CF63-7831-4910-87C1-852BF25BDDAD}"/>
              </a:ext>
            </a:extLst>
          </p:cNvPr>
          <p:cNvSpPr txBox="1"/>
          <p:nvPr/>
        </p:nvSpPr>
        <p:spPr>
          <a:xfrm>
            <a:off x="494466" y="1931915"/>
            <a:ext cx="5596371" cy="4652556"/>
          </a:xfrm>
          <a:prstGeom prst="rect">
            <a:avLst/>
          </a:prstGeom>
          <a:noFill/>
        </p:spPr>
        <p:txBody>
          <a:bodyPr wrap="square" rtlCol="0">
            <a:spAutoFit/>
          </a:bodyPr>
          <a:lstStyle/>
          <a:p>
            <a:pPr>
              <a:lnSpc>
                <a:spcPts val="2700"/>
              </a:lnSpc>
            </a:pPr>
            <a:r>
              <a:rPr lang="nb-NO" b="1" dirty="0">
                <a:solidFill>
                  <a:schemeClr val="tx1">
                    <a:lumMod val="85000"/>
                    <a:lumOff val="15000"/>
                  </a:schemeClr>
                </a:solidFill>
              </a:rPr>
              <a:t>  Fasiliteter og muligheter for aktivitet på isolatet</a:t>
            </a:r>
            <a:br>
              <a:rPr lang="nb-NO" b="1" dirty="0">
                <a:solidFill>
                  <a:schemeClr val="tx1">
                    <a:lumMod val="85000"/>
                    <a:lumOff val="15000"/>
                  </a:schemeClr>
                </a:solidFill>
              </a:rPr>
            </a:br>
            <a:r>
              <a:rPr lang="nb-NO" b="1" dirty="0">
                <a:solidFill>
                  <a:schemeClr val="tx1">
                    <a:lumMod val="85000"/>
                    <a:lumOff val="15000"/>
                  </a:schemeClr>
                </a:solidFill>
              </a:rPr>
              <a:t>  bør sees på som  </a:t>
            </a:r>
            <a:r>
              <a:rPr lang="nb-NO" b="1" i="1" dirty="0">
                <a:solidFill>
                  <a:schemeClr val="tx1">
                    <a:lumMod val="85000"/>
                    <a:lumOff val="15000"/>
                  </a:schemeClr>
                </a:solidFill>
              </a:rPr>
              <a:t>medisinske virkemidler</a:t>
            </a:r>
            <a:endParaRPr lang="nb-NO" dirty="0">
              <a:solidFill>
                <a:schemeClr val="tx1">
                  <a:lumMod val="85000"/>
                  <a:lumOff val="15000"/>
                </a:schemeClr>
              </a:solidFill>
            </a:endParaRPr>
          </a:p>
          <a:p>
            <a:pPr marL="285750" indent="-285750">
              <a:buFont typeface="Arial" panose="020B0604020202020204" pitchFamily="34" charset="0"/>
              <a:buChar char="•"/>
            </a:pPr>
            <a:endParaRPr lang="nb-NO" dirty="0"/>
          </a:p>
          <a:p>
            <a:pPr marL="285750" lvl="0" indent="-285750">
              <a:spcAft>
                <a:spcPts val="800"/>
              </a:spcAft>
              <a:buFont typeface="Arial" panose="020B0604020202020204" pitchFamily="34" charset="0"/>
              <a:buChar char="•"/>
            </a:pPr>
            <a:r>
              <a:rPr lang="nb-NO" sz="1500" dirty="0"/>
              <a:t>Tilbud om jevnlige samtaler og aktiviteter</a:t>
            </a:r>
          </a:p>
          <a:p>
            <a:pPr marL="285750" lvl="0" indent="-285750">
              <a:spcAft>
                <a:spcPts val="800"/>
              </a:spcAft>
              <a:buFont typeface="Arial" panose="020B0604020202020204" pitchFamily="34" charset="0"/>
              <a:buChar char="•"/>
            </a:pPr>
            <a:r>
              <a:rPr lang="nb-NO" sz="1500" dirty="0"/>
              <a:t>Mulighet til å gå ut i frisk luft </a:t>
            </a:r>
          </a:p>
          <a:p>
            <a:pPr marL="285750" lvl="0" indent="-285750">
              <a:spcAft>
                <a:spcPts val="800"/>
              </a:spcAft>
              <a:buFont typeface="Arial" panose="020B0604020202020204" pitchFamily="34" charset="0"/>
              <a:buChar char="•"/>
            </a:pPr>
            <a:r>
              <a:rPr lang="nb-NO" sz="1500" dirty="0"/>
              <a:t>Tilbud om kontakt med en likeperson </a:t>
            </a:r>
            <a:r>
              <a:rPr lang="nb-NO" sz="1500" dirty="0">
                <a:latin typeface="+mn-lt"/>
              </a:rPr>
              <a:t>(</a:t>
            </a:r>
            <a:r>
              <a:rPr lang="nb-NO" sz="1500" i="0" dirty="0">
                <a:effectLst/>
                <a:latin typeface="+mn-lt"/>
                <a:hlinkClick r:id="rId3" tooltip="tuberkulose@lhl.no">
                  <a:extLst>
                    <a:ext uri="{A12FA001-AC4F-418D-AE19-62706E023703}">
                      <ahyp:hlinkClr xmlns:ahyp="http://schemas.microsoft.com/office/drawing/2018/hyperlinkcolor" val="tx"/>
                    </a:ext>
                  </a:extLst>
                </a:hlinkClick>
              </a:rPr>
              <a:t>tuberkulose@lhli.no</a:t>
            </a:r>
            <a:r>
              <a:rPr lang="nb-NO" sz="1500" i="0" dirty="0">
                <a:effectLst/>
                <a:latin typeface="+mn-lt"/>
              </a:rPr>
              <a:t>)</a:t>
            </a:r>
            <a:endParaRPr lang="nb-NO" sz="1500" dirty="0">
              <a:latin typeface="+mn-lt"/>
            </a:endParaRPr>
          </a:p>
          <a:p>
            <a:pPr marL="285750" lvl="0" indent="-285750">
              <a:spcAft>
                <a:spcPts val="800"/>
              </a:spcAft>
              <a:buFont typeface="Arial" panose="020B0604020202020204" pitchFamily="34" charset="0"/>
              <a:buChar char="•"/>
            </a:pPr>
            <a:r>
              <a:rPr lang="nb-NO" sz="1500" dirty="0"/>
              <a:t>Tilbud om tilgang til nettbrett, TV og radio  </a:t>
            </a:r>
          </a:p>
          <a:p>
            <a:pPr marL="285750" lvl="0" indent="-285750">
              <a:spcAft>
                <a:spcPts val="800"/>
              </a:spcAft>
              <a:buFont typeface="Arial" panose="020B0604020202020204" pitchFamily="34" charset="0"/>
              <a:buChar char="•"/>
            </a:pPr>
            <a:r>
              <a:rPr lang="nb-NO" sz="1500" dirty="0"/>
              <a:t>Mulighet til å bevege seg og sitte bekvemt på isolatet</a:t>
            </a:r>
          </a:p>
          <a:p>
            <a:pPr marL="285750" lvl="0" indent="-285750">
              <a:spcAft>
                <a:spcPts val="800"/>
              </a:spcAft>
              <a:buFont typeface="Arial" panose="020B0604020202020204" pitchFamily="34" charset="0"/>
              <a:buChar char="•"/>
            </a:pPr>
            <a:r>
              <a:rPr lang="nb-NO" sz="1500" dirty="0"/>
              <a:t>Tilbud om manualer, treningssykkel eller annet for å stimulere til aktivitet på isolatrommet</a:t>
            </a:r>
          </a:p>
          <a:p>
            <a:pPr marL="285750" lvl="0" indent="-285750">
              <a:spcAft>
                <a:spcPts val="800"/>
              </a:spcAft>
              <a:buFont typeface="Arial" panose="020B0604020202020204" pitchFamily="34" charset="0"/>
              <a:buChar char="•"/>
            </a:pPr>
            <a:r>
              <a:rPr lang="nb-NO" sz="1500" dirty="0"/>
              <a:t>Henvisning til fysioterapi </a:t>
            </a:r>
          </a:p>
          <a:p>
            <a:pPr marL="285750" lvl="0" indent="-285750">
              <a:spcAft>
                <a:spcPts val="800"/>
              </a:spcAft>
              <a:buFont typeface="Arial" panose="020B0604020202020204" pitchFamily="34" charset="0"/>
              <a:buChar char="•"/>
            </a:pPr>
            <a:r>
              <a:rPr lang="nb-NO" sz="1500" dirty="0"/>
              <a:t>Tilbud om ønskekost. Hvis mulig, kjøleskap og mikrobølgeovn på rommet</a:t>
            </a:r>
          </a:p>
          <a:p>
            <a:pPr marL="285750" lvl="0" indent="-285750">
              <a:spcAft>
                <a:spcPts val="800"/>
              </a:spcAft>
              <a:buFont typeface="Arial" panose="020B0604020202020204" pitchFamily="34" charset="0"/>
              <a:buChar char="•"/>
            </a:pPr>
            <a:r>
              <a:rPr lang="nb-NO" sz="1500" dirty="0"/>
              <a:t>Tilbud om sosionom hvis utfordringer med økonomi, bolig eller arbeidssituasjon</a:t>
            </a:r>
            <a:endParaRPr lang="nb-NO" dirty="0"/>
          </a:p>
        </p:txBody>
      </p:sp>
      <p:pic>
        <p:nvPicPr>
          <p:cNvPr id="15" name="Bilde 14">
            <a:extLst>
              <a:ext uri="{FF2B5EF4-FFF2-40B4-BE49-F238E27FC236}">
                <a16:creationId xmlns:a16="http://schemas.microsoft.com/office/drawing/2014/main" id="{25F160CE-1FCE-E132-195D-3035CBD1C181}"/>
              </a:ext>
            </a:extLst>
          </p:cNvPr>
          <p:cNvPicPr>
            <a:picLocks noChangeAspect="1"/>
          </p:cNvPicPr>
          <p:nvPr/>
        </p:nvPicPr>
        <p:blipFill rotWithShape="1">
          <a:blip r:embed="rId4"/>
          <a:srcRect b="22695"/>
          <a:stretch/>
        </p:blipFill>
        <p:spPr>
          <a:xfrm>
            <a:off x="6762834" y="5166139"/>
            <a:ext cx="1845901" cy="1498267"/>
          </a:xfrm>
          <a:prstGeom prst="rect">
            <a:avLst/>
          </a:prstGeom>
        </p:spPr>
      </p:pic>
      <p:pic>
        <p:nvPicPr>
          <p:cNvPr id="18" name="Bilde 17">
            <a:extLst>
              <a:ext uri="{FF2B5EF4-FFF2-40B4-BE49-F238E27FC236}">
                <a16:creationId xmlns:a16="http://schemas.microsoft.com/office/drawing/2014/main" id="{9C3B4817-44EE-3B42-1ADD-690FD6F3C066}"/>
              </a:ext>
            </a:extLst>
          </p:cNvPr>
          <p:cNvPicPr>
            <a:picLocks noChangeAspect="1"/>
          </p:cNvPicPr>
          <p:nvPr/>
        </p:nvPicPr>
        <p:blipFill rotWithShape="1">
          <a:blip r:embed="rId5"/>
          <a:srcRect t="4679" b="1793"/>
          <a:stretch/>
        </p:blipFill>
        <p:spPr>
          <a:xfrm>
            <a:off x="6752793" y="3502466"/>
            <a:ext cx="1855942" cy="1484289"/>
          </a:xfrm>
          <a:prstGeom prst="rect">
            <a:avLst/>
          </a:prstGeom>
        </p:spPr>
      </p:pic>
      <p:pic>
        <p:nvPicPr>
          <p:cNvPr id="20" name="Bilde 19">
            <a:extLst>
              <a:ext uri="{FF2B5EF4-FFF2-40B4-BE49-F238E27FC236}">
                <a16:creationId xmlns:a16="http://schemas.microsoft.com/office/drawing/2014/main" id="{BCA140C9-67AD-8114-B1D4-CF397FE31A67}"/>
              </a:ext>
            </a:extLst>
          </p:cNvPr>
          <p:cNvPicPr>
            <a:picLocks noChangeAspect="1"/>
          </p:cNvPicPr>
          <p:nvPr/>
        </p:nvPicPr>
        <p:blipFill rotWithShape="1">
          <a:blip r:embed="rId6"/>
          <a:srcRect t="-1" b="9704"/>
          <a:stretch/>
        </p:blipFill>
        <p:spPr>
          <a:xfrm>
            <a:off x="6762834" y="1838794"/>
            <a:ext cx="1835860" cy="1484288"/>
          </a:xfrm>
          <a:prstGeom prst="rect">
            <a:avLst/>
          </a:prstGeom>
        </p:spPr>
      </p:pic>
    </p:spTree>
    <p:extLst>
      <p:ext uri="{BB962C8B-B14F-4D97-AF65-F5344CB8AC3E}">
        <p14:creationId xmlns:p14="http://schemas.microsoft.com/office/powerpoint/2010/main" val="31923419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BCD0DD-C065-45C7-AAAF-CD99B7C7EEDC}"/>
              </a:ext>
            </a:extLst>
          </p:cNvPr>
          <p:cNvSpPr>
            <a:spLocks noGrp="1"/>
          </p:cNvSpPr>
          <p:nvPr>
            <p:ph type="title"/>
          </p:nvPr>
        </p:nvSpPr>
        <p:spPr>
          <a:xfrm>
            <a:off x="963612" y="1003488"/>
            <a:ext cx="7485063" cy="1000125"/>
          </a:xfrm>
        </p:spPr>
        <p:txBody>
          <a:bodyPr/>
          <a:lstStyle/>
          <a:p>
            <a:r>
              <a:rPr lang="nb-NO" b="1" dirty="0">
                <a:solidFill>
                  <a:schemeClr val="tx1"/>
                </a:solidFill>
              </a:rPr>
              <a:t>Screening for depresjon</a:t>
            </a:r>
          </a:p>
        </p:txBody>
      </p:sp>
      <p:sp>
        <p:nvSpPr>
          <p:cNvPr id="4" name="Plassholder for dato 3">
            <a:extLst>
              <a:ext uri="{FF2B5EF4-FFF2-40B4-BE49-F238E27FC236}">
                <a16:creationId xmlns:a16="http://schemas.microsoft.com/office/drawing/2014/main" id="{83CB4E29-110D-4C92-A65E-3ED71878C804}"/>
              </a:ext>
            </a:extLst>
          </p:cNvPr>
          <p:cNvSpPr>
            <a:spLocks noGrp="1"/>
          </p:cNvSpPr>
          <p:nvPr>
            <p:ph type="dt" sz="half" idx="10"/>
          </p:nvPr>
        </p:nvSpPr>
        <p:spPr/>
        <p:txBody>
          <a:bodyPr/>
          <a:lstStyle/>
          <a:p>
            <a:endParaRPr lang="nb-NO" dirty="0"/>
          </a:p>
        </p:txBody>
      </p:sp>
      <p:sp>
        <p:nvSpPr>
          <p:cNvPr id="5" name="Plassholder for bunntekst 4">
            <a:extLst>
              <a:ext uri="{FF2B5EF4-FFF2-40B4-BE49-F238E27FC236}">
                <a16:creationId xmlns:a16="http://schemas.microsoft.com/office/drawing/2014/main" id="{93277A1F-EF51-40D7-BE48-3D1AE87D6FCC}"/>
              </a:ext>
            </a:extLst>
          </p:cNvPr>
          <p:cNvSpPr>
            <a:spLocks noGrp="1"/>
          </p:cNvSpPr>
          <p:nvPr>
            <p:ph type="ftr" sz="quarter" idx="11"/>
          </p:nvPr>
        </p:nvSpPr>
        <p:spPr/>
        <p:txBody>
          <a:bodyPr/>
          <a:lstStyle/>
          <a:p>
            <a:pPr>
              <a:defRPr/>
            </a:pPr>
            <a:endParaRPr lang="nb-NO"/>
          </a:p>
        </p:txBody>
      </p:sp>
      <p:sp>
        <p:nvSpPr>
          <p:cNvPr id="6" name="Plassholder for lysbildenummer 5">
            <a:extLst>
              <a:ext uri="{FF2B5EF4-FFF2-40B4-BE49-F238E27FC236}">
                <a16:creationId xmlns:a16="http://schemas.microsoft.com/office/drawing/2014/main" id="{705A6212-1FA1-42EF-B903-83523512E7B3}"/>
              </a:ext>
            </a:extLst>
          </p:cNvPr>
          <p:cNvSpPr>
            <a:spLocks noGrp="1"/>
          </p:cNvSpPr>
          <p:nvPr>
            <p:ph type="sldNum" sz="quarter" idx="12"/>
          </p:nvPr>
        </p:nvSpPr>
        <p:spPr/>
        <p:txBody>
          <a:bodyPr/>
          <a:lstStyle/>
          <a:p>
            <a:fld id="{A8C3BF63-66A9-44AA-92FF-FCAC0ED94262}" type="slidenum">
              <a:rPr lang="nb-NO" smtClean="0"/>
              <a:pPr/>
              <a:t>9</a:t>
            </a:fld>
            <a:endParaRPr lang="nb-NO"/>
          </a:p>
        </p:txBody>
      </p:sp>
      <p:sp>
        <p:nvSpPr>
          <p:cNvPr id="8" name="TekstSylinder 7">
            <a:extLst>
              <a:ext uri="{FF2B5EF4-FFF2-40B4-BE49-F238E27FC236}">
                <a16:creationId xmlns:a16="http://schemas.microsoft.com/office/drawing/2014/main" id="{10E200F3-8C71-A653-0C87-1CBCCCF5BCEE}"/>
              </a:ext>
            </a:extLst>
          </p:cNvPr>
          <p:cNvSpPr txBox="1"/>
          <p:nvPr/>
        </p:nvSpPr>
        <p:spPr>
          <a:xfrm>
            <a:off x="632120" y="2195528"/>
            <a:ext cx="4733100" cy="4813112"/>
          </a:xfrm>
          <a:prstGeom prst="rect">
            <a:avLst/>
          </a:prstGeom>
          <a:noFill/>
        </p:spPr>
        <p:txBody>
          <a:bodyPr wrap="square">
            <a:spAutoFit/>
          </a:bodyPr>
          <a:lstStyle/>
          <a:p>
            <a:pPr marL="285750" indent="-285750">
              <a:lnSpc>
                <a:spcPts val="2300"/>
              </a:lnSpc>
              <a:spcAft>
                <a:spcPts val="1200"/>
              </a:spcAft>
              <a:buFont typeface="Arial" panose="020B0604020202020204" pitchFamily="34" charset="0"/>
              <a:buChar char="•"/>
            </a:pPr>
            <a:r>
              <a:rPr lang="nb-NO" sz="1700" b="0" i="0" dirty="0">
                <a:solidFill>
                  <a:srgbClr val="000000"/>
                </a:solidFill>
                <a:effectLst/>
                <a:latin typeface="+mn-lt"/>
              </a:rPr>
              <a:t>Depresjon kan ha alvorlige følger, bl.a. </a:t>
            </a:r>
            <a:r>
              <a:rPr lang="nb-NO" sz="1700" b="0" i="0" dirty="0" err="1">
                <a:solidFill>
                  <a:srgbClr val="000000"/>
                </a:solidFill>
                <a:effectLst/>
                <a:latin typeface="+mn-lt"/>
              </a:rPr>
              <a:t>suicidalitet</a:t>
            </a:r>
            <a:r>
              <a:rPr lang="nb-NO" sz="1700" b="0" i="0" dirty="0">
                <a:solidFill>
                  <a:srgbClr val="000000"/>
                </a:solidFill>
                <a:effectLst/>
                <a:latin typeface="+mn-lt"/>
              </a:rPr>
              <a:t>, og tuberkulosepasienter bør derfor screenes for depresjon. </a:t>
            </a:r>
          </a:p>
          <a:p>
            <a:pPr marL="285750" indent="-285750">
              <a:lnSpc>
                <a:spcPts val="2300"/>
              </a:lnSpc>
              <a:spcAft>
                <a:spcPts val="1200"/>
              </a:spcAft>
              <a:buFont typeface="Arial" panose="020B0604020202020204" pitchFamily="34" charset="0"/>
              <a:buChar char="•"/>
            </a:pPr>
            <a:r>
              <a:rPr lang="nb-NO" sz="1700" dirty="0">
                <a:solidFill>
                  <a:srgbClr val="000000"/>
                </a:solidFill>
                <a:latin typeface="+mn-lt"/>
              </a:rPr>
              <a:t>Screening kan gjøres ved </a:t>
            </a:r>
            <a:r>
              <a:rPr lang="nb-NO" sz="1700" b="0" i="0" dirty="0">
                <a:solidFill>
                  <a:srgbClr val="000000"/>
                </a:solidFill>
                <a:effectLst/>
                <a:latin typeface="+mn-lt"/>
              </a:rPr>
              <a:t>hjelp av et screeningskjema.</a:t>
            </a:r>
          </a:p>
          <a:p>
            <a:pPr marL="285750" indent="-285750">
              <a:lnSpc>
                <a:spcPts val="2300"/>
              </a:lnSpc>
              <a:spcAft>
                <a:spcPts val="1200"/>
              </a:spcAft>
              <a:buFont typeface="Arial" panose="020B0604020202020204" pitchFamily="34" charset="0"/>
              <a:buChar char="•"/>
            </a:pPr>
            <a:r>
              <a:rPr lang="nb-NO" sz="1700" b="0" i="0" dirty="0">
                <a:solidFill>
                  <a:srgbClr val="000000"/>
                </a:solidFill>
                <a:effectLst/>
                <a:latin typeface="+mn-lt"/>
              </a:rPr>
              <a:t>Screeningskjemaet Hopkins Symptom </a:t>
            </a:r>
            <a:r>
              <a:rPr lang="nb-NO" sz="1700" b="0" i="0" dirty="0" err="1">
                <a:solidFill>
                  <a:srgbClr val="000000"/>
                </a:solidFill>
                <a:effectLst/>
                <a:latin typeface="+mn-lt"/>
              </a:rPr>
              <a:t>Check</a:t>
            </a:r>
            <a:r>
              <a:rPr lang="nb-NO" sz="1700" b="0" i="0" dirty="0">
                <a:solidFill>
                  <a:srgbClr val="000000"/>
                </a:solidFill>
                <a:effectLst/>
                <a:latin typeface="+mn-lt"/>
              </a:rPr>
              <a:t> List 10 (HSCL-10 / SCL 10) er et enkelt skjema som kan benyttes. </a:t>
            </a:r>
            <a:endParaRPr lang="nb-NO" sz="1700" dirty="0">
              <a:solidFill>
                <a:srgbClr val="000000"/>
              </a:solidFill>
              <a:latin typeface="+mn-lt"/>
            </a:endParaRPr>
          </a:p>
          <a:p>
            <a:pPr marL="285750" indent="-285750">
              <a:lnSpc>
                <a:spcPts val="2300"/>
              </a:lnSpc>
              <a:spcAft>
                <a:spcPts val="1200"/>
              </a:spcAft>
              <a:buFont typeface="Arial" panose="020B0604020202020204" pitchFamily="34" charset="0"/>
              <a:buChar char="•"/>
            </a:pPr>
            <a:r>
              <a:rPr lang="nb-NO" sz="1700" b="0" i="0" dirty="0">
                <a:solidFill>
                  <a:srgbClr val="000000"/>
                </a:solidFill>
                <a:effectLst/>
                <a:latin typeface="+mn-lt"/>
              </a:rPr>
              <a:t>Psykisk helsehjelp for </a:t>
            </a:r>
            <a:r>
              <a:rPr lang="nb-NO" sz="1700" dirty="0">
                <a:solidFill>
                  <a:srgbClr val="000000"/>
                </a:solidFill>
                <a:latin typeface="+mn-lt"/>
              </a:rPr>
              <a:t>pasienter med tuberkulose </a:t>
            </a:r>
            <a:r>
              <a:rPr lang="nb-NO" sz="1700" b="0" i="0" dirty="0">
                <a:solidFill>
                  <a:srgbClr val="000000"/>
                </a:solidFill>
                <a:effectLst/>
                <a:latin typeface="+mn-lt"/>
              </a:rPr>
              <a:t>vil være fokusert på å styrke pasientens ressurser og strategier for å mestre sykdommen.</a:t>
            </a:r>
          </a:p>
          <a:p>
            <a:pPr>
              <a:lnSpc>
                <a:spcPts val="2300"/>
              </a:lnSpc>
              <a:spcAft>
                <a:spcPts val="1200"/>
              </a:spcAft>
            </a:pPr>
            <a:br>
              <a:rPr lang="nb-NO" sz="1700" dirty="0">
                <a:latin typeface="+mn-lt"/>
              </a:rPr>
            </a:br>
            <a:endParaRPr lang="nb-NO" sz="1700" dirty="0">
              <a:latin typeface="+mn-lt"/>
            </a:endParaRPr>
          </a:p>
        </p:txBody>
      </p:sp>
      <p:pic>
        <p:nvPicPr>
          <p:cNvPr id="9" name="Bilde 8">
            <a:extLst>
              <a:ext uri="{FF2B5EF4-FFF2-40B4-BE49-F238E27FC236}">
                <a16:creationId xmlns:a16="http://schemas.microsoft.com/office/drawing/2014/main" id="{D73146C6-2F36-C2B3-81F2-CB7F76DDC1BF}"/>
              </a:ext>
            </a:extLst>
          </p:cNvPr>
          <p:cNvPicPr>
            <a:picLocks noChangeAspect="1"/>
          </p:cNvPicPr>
          <p:nvPr/>
        </p:nvPicPr>
        <p:blipFill>
          <a:blip r:embed="rId3"/>
          <a:stretch>
            <a:fillRect/>
          </a:stretch>
        </p:blipFill>
        <p:spPr>
          <a:xfrm>
            <a:off x="5553751" y="2214108"/>
            <a:ext cx="3273749" cy="4218913"/>
          </a:xfrm>
          <a:prstGeom prst="rect">
            <a:avLst/>
          </a:prstGeom>
        </p:spPr>
      </p:pic>
    </p:spTree>
    <p:extLst>
      <p:ext uri="{BB962C8B-B14F-4D97-AF65-F5344CB8AC3E}">
        <p14:creationId xmlns:p14="http://schemas.microsoft.com/office/powerpoint/2010/main" val="3733567291"/>
      </p:ext>
    </p:extLst>
  </p:cSld>
  <p:clrMapOvr>
    <a:masterClrMapping/>
  </p:clrMapOvr>
  <p:transition>
    <p:fade/>
  </p:transition>
</p:sld>
</file>

<file path=ppt/theme/theme1.xml><?xml version="1.0" encoding="utf-8"?>
<a:theme xmlns:a="http://schemas.openxmlformats.org/drawingml/2006/main" name="test - enkel lysbildemal LHL Int - 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2189eb1-d000-4502-9c03-10bd0b168492" xsi:nil="true"/>
    <lcf76f155ced4ddcb4097134ff3c332f xmlns="3052d835-c22b-4f8f-adc5-2e7c494f60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F6021099B84B4495C3E08711781833" ma:contentTypeVersion="13" ma:contentTypeDescription="Create a new document." ma:contentTypeScope="" ma:versionID="6c3d71c7aa701acb62c69de41e416ce9">
  <xsd:schema xmlns:xsd="http://www.w3.org/2001/XMLSchema" xmlns:xs="http://www.w3.org/2001/XMLSchema" xmlns:p="http://schemas.microsoft.com/office/2006/metadata/properties" xmlns:ns2="3052d835-c22b-4f8f-adc5-2e7c494f6079" xmlns:ns3="12189eb1-d000-4502-9c03-10bd0b168492" targetNamespace="http://schemas.microsoft.com/office/2006/metadata/properties" ma:root="true" ma:fieldsID="38bf7599db9d85199d2013fa6acf803e" ns2:_="" ns3:_="">
    <xsd:import namespace="3052d835-c22b-4f8f-adc5-2e7c494f6079"/>
    <xsd:import namespace="12189eb1-d000-4502-9c03-10bd0b1684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2d835-c22b-4f8f-adc5-2e7c494f60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3ad57e7-6a06-489e-acc3-c61085473b2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189eb1-d000-4502-9c03-10bd0b16849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65ce14a-1524-4947-8fee-f8928beff9c0}" ma:internalName="TaxCatchAll" ma:showField="CatchAllData" ma:web="12189eb1-d000-4502-9c03-10bd0b16849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553E41-4BBA-441C-B519-78867CBC3B94}">
  <ds:schemaRefs>
    <ds:schemaRef ds:uri="http://schemas.microsoft.com/sharepoint/v3/contenttype/forms"/>
  </ds:schemaRefs>
</ds:datastoreItem>
</file>

<file path=customXml/itemProps2.xml><?xml version="1.0" encoding="utf-8"?>
<ds:datastoreItem xmlns:ds="http://schemas.openxmlformats.org/officeDocument/2006/customXml" ds:itemID="{6FA36D91-0F7B-4B3C-84B8-D2F4960A721C}">
  <ds:schemaRefs>
    <ds:schemaRef ds:uri="http://purl.org/dc/terms/"/>
    <ds:schemaRef ds:uri="http://schemas.microsoft.com/office/2006/documentManagement/types"/>
    <ds:schemaRef ds:uri="http://www.w3.org/XML/1998/namespace"/>
    <ds:schemaRef ds:uri="http://schemas.microsoft.com/office/infopath/2007/PartnerControls"/>
    <ds:schemaRef ds:uri="12189eb1-d000-4502-9c03-10bd0b168492"/>
    <ds:schemaRef ds:uri="http://purl.org/dc/elements/1.1/"/>
    <ds:schemaRef ds:uri="http://schemas.microsoft.com/office/2006/metadata/properties"/>
    <ds:schemaRef ds:uri="http://schemas.openxmlformats.org/package/2006/metadata/core-properties"/>
    <ds:schemaRef ds:uri="3052d835-c22b-4f8f-adc5-2e7c494f6079"/>
    <ds:schemaRef ds:uri="http://purl.org/dc/dcmitype/"/>
  </ds:schemaRefs>
</ds:datastoreItem>
</file>

<file path=customXml/itemProps3.xml><?xml version="1.0" encoding="utf-8"?>
<ds:datastoreItem xmlns:ds="http://schemas.openxmlformats.org/officeDocument/2006/customXml" ds:itemID="{36F91229-91CE-4811-B5B6-43F12342B934}">
  <ds:schemaRefs>
    <ds:schemaRef ds:uri="12189eb1-d000-4502-9c03-10bd0b168492"/>
    <ds:schemaRef ds:uri="3052d835-c22b-4f8f-adc5-2e7c494f60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8518</TotalTime>
  <Words>2267</Words>
  <Application>Microsoft Office PowerPoint</Application>
  <PresentationFormat>Skjermfremvisning (4:3)</PresentationFormat>
  <Paragraphs>193</Paragraphs>
  <Slides>14</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Arial</vt:lpstr>
      <vt:lpstr>Brandon Regular</vt:lpstr>
      <vt:lpstr>Calibri</vt:lpstr>
      <vt:lpstr>Segoe UI</vt:lpstr>
      <vt:lpstr>test - enkel lysbildemal LHL Int - NO</vt:lpstr>
      <vt:lpstr>Psykososial oppfølging av tuberkulosepasienter   </vt:lpstr>
      <vt:lpstr>Hvorfor er psykososial oppfølging viktig? </vt:lpstr>
      <vt:lpstr>Utfordringer knyttet til oppfølging av psykisk helse</vt:lpstr>
      <vt:lpstr>Depresjon og angst </vt:lpstr>
      <vt:lpstr>PowerPoint-presentasjon</vt:lpstr>
      <vt:lpstr>  </vt:lpstr>
      <vt:lpstr>Isolasjon som traume </vt:lpstr>
      <vt:lpstr>Psykososial oppfølging av pasienter på isolat </vt:lpstr>
      <vt:lpstr>Screening for depresjon</vt:lpstr>
      <vt:lpstr>Screening for depresjon forts.</vt:lpstr>
      <vt:lpstr>Screening for depresjon forts.</vt:lpstr>
      <vt:lpstr>Roller, ansvar og praktisk gjennomføring av screeningen for depresjon </vt:lpstr>
      <vt:lpstr>Oppsummering</vt:lpstr>
      <vt:lpstr>Likepersonstjeneste (LHL Internasjonal): tlf: 22 79 92 00 eller  e-post tuberkulose@lhli.no</vt:lpstr>
    </vt:vector>
  </TitlesOfParts>
  <Company>LHL Helse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Merete Taksdal</dc:creator>
  <cp:lastModifiedBy>Ingunn Nordstoga</cp:lastModifiedBy>
  <cp:revision>213</cp:revision>
  <cp:lastPrinted>2021-11-25T13:44:26Z</cp:lastPrinted>
  <dcterms:created xsi:type="dcterms:W3CDTF">2016-08-25T14:12:27Z</dcterms:created>
  <dcterms:modified xsi:type="dcterms:W3CDTF">2023-03-14T13:51:58Z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4850800.00000000</vt:lpwstr>
  </property>
  <property fmtid="{D5CDD505-2E9C-101B-9397-08002B2CF9AE}" pid="3" name="ContentTypeId">
    <vt:lpwstr>0x01010073F6021099B84B4495C3E08711781833</vt:lpwstr>
  </property>
</Properties>
</file>